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6"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2E38F07-DEFD-486A-B75F-EDEE0639D9AC}">
  <a:tblStyle styleId="{F2E38F07-DEFD-486A-B75F-EDEE0639D9AC}" styleName="Table_0">
    <a:wholeTbl>
      <a:tcTxStyle b="off" i="off">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4ED61F09-4616-465F-8D22-A1123FD99930}"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E14DA2DB-73EC-4CB7-8A27-9B00CFB6396F}" styleName="Table_2">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94669"/>
  </p:normalViewPr>
  <p:slideViewPr>
    <p:cSldViewPr snapToGrid="0">
      <p:cViewPr varScale="1">
        <p:scale>
          <a:sx n="152" d="100"/>
          <a:sy n="152" d="100"/>
        </p:scale>
        <p:origin x="72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1pPr>
            <a:lvl2pPr marL="914400" marR="0" lvl="1"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5pPr>
            <a:lvl6pPr marL="2743200" marR="0" lvl="5"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6pPr>
            <a:lvl7pPr marL="3200400" marR="0" lvl="6"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7pPr>
            <a:lvl8pPr marL="3657600" marR="0" lvl="7"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8pPr>
            <a:lvl9pPr marL="4114800" marR="0" lvl="8"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1" name="Google Shape;61;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16c4df764f_1_4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Clr>
                <a:schemeClr val="dk1"/>
              </a:buClr>
              <a:buSzPts val="1400"/>
              <a:buFont typeface="Arial"/>
              <a:buNone/>
            </a:pPr>
            <a:r>
              <a:rPr lang="en-US" sz="1000">
                <a:solidFill>
                  <a:schemeClr val="dk1"/>
                </a:solidFill>
                <a:latin typeface="Montserrat"/>
                <a:ea typeface="Montserrat"/>
                <a:cs typeface="Montserrat"/>
                <a:sym typeface="Montserrat"/>
              </a:rPr>
              <a:t>&lt;Patti will orient the Board and community to the location of the proposed school.&gt;</a:t>
            </a:r>
            <a:endParaRPr sz="1200">
              <a:solidFill>
                <a:schemeClr val="dk1"/>
              </a:solidFill>
            </a:endParaRPr>
          </a:p>
          <a:p>
            <a:pPr marL="0" lvl="0" indent="0" algn="l" rtl="0">
              <a:lnSpc>
                <a:spcPct val="117999"/>
              </a:lnSpc>
              <a:spcBef>
                <a:spcPts val="0"/>
              </a:spcBef>
              <a:spcAft>
                <a:spcPts val="0"/>
              </a:spcAft>
              <a:buSzPts val="1400"/>
              <a:buNone/>
            </a:pPr>
            <a:endParaRPr sz="1200"/>
          </a:p>
        </p:txBody>
      </p:sp>
      <p:sp>
        <p:nvSpPr>
          <p:cNvPr id="130" name="Google Shape;130;g316c4df764f_1_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16c4df764f_1_4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Clr>
                <a:schemeClr val="dk1"/>
              </a:buClr>
              <a:buSzPts val="1400"/>
              <a:buFont typeface="Arial"/>
              <a:buNone/>
            </a:pPr>
            <a:r>
              <a:rPr lang="en-US" sz="1000">
                <a:solidFill>
                  <a:schemeClr val="dk1"/>
                </a:solidFill>
                <a:latin typeface="Montserrat"/>
                <a:ea typeface="Montserrat"/>
                <a:cs typeface="Montserrat"/>
                <a:sym typeface="Montserrat"/>
              </a:rPr>
              <a:t>&lt;Patti will orient the Board and community to the location of the proposed school.&gt;</a:t>
            </a:r>
            <a:endParaRPr sz="1200">
              <a:solidFill>
                <a:schemeClr val="dk1"/>
              </a:solidFill>
            </a:endParaRPr>
          </a:p>
          <a:p>
            <a:pPr marL="0" lvl="0" indent="0" algn="l" rtl="0">
              <a:lnSpc>
                <a:spcPct val="117999"/>
              </a:lnSpc>
              <a:spcBef>
                <a:spcPts val="0"/>
              </a:spcBef>
              <a:spcAft>
                <a:spcPts val="0"/>
              </a:spcAft>
              <a:buSzPts val="1400"/>
              <a:buNone/>
            </a:pPr>
            <a:endParaRPr sz="1200"/>
          </a:p>
        </p:txBody>
      </p:sp>
      <p:sp>
        <p:nvSpPr>
          <p:cNvPr id="138" name="Google Shape;138;g316c4df764f_1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316c4df764f_1_5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Clr>
                <a:schemeClr val="dk1"/>
              </a:buClr>
              <a:buSzPts val="1400"/>
              <a:buFont typeface="Arial"/>
              <a:buNone/>
            </a:pPr>
            <a:r>
              <a:rPr lang="en-US" sz="1000">
                <a:solidFill>
                  <a:schemeClr val="dk1"/>
                </a:solidFill>
                <a:latin typeface="Montserrat"/>
                <a:ea typeface="Montserrat"/>
                <a:cs typeface="Montserrat"/>
                <a:sym typeface="Montserrat"/>
              </a:rPr>
              <a:t>&lt;Patti will orient the Board and community to the historical enrollment and distinguish between design and functional capacity..&gt;</a:t>
            </a:r>
            <a:endParaRPr sz="1200">
              <a:solidFill>
                <a:schemeClr val="dk1"/>
              </a:solidFill>
            </a:endParaRPr>
          </a:p>
          <a:p>
            <a:pPr marL="0" lvl="0" indent="0" algn="l" rtl="0">
              <a:lnSpc>
                <a:spcPct val="117999"/>
              </a:lnSpc>
              <a:spcBef>
                <a:spcPts val="0"/>
              </a:spcBef>
              <a:spcAft>
                <a:spcPts val="0"/>
              </a:spcAft>
              <a:buSzPts val="1400"/>
              <a:buNone/>
            </a:pPr>
            <a:endParaRPr/>
          </a:p>
        </p:txBody>
      </p:sp>
      <p:sp>
        <p:nvSpPr>
          <p:cNvPr id="146" name="Google Shape;146;g316c4df764f_1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316c4df764f_1_6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Clr>
                <a:schemeClr val="dk1"/>
              </a:buClr>
              <a:buSzPts val="1100"/>
              <a:buFont typeface="Arial"/>
              <a:buNone/>
            </a:pPr>
            <a:r>
              <a:rPr lang="en-US" sz="1000">
                <a:solidFill>
                  <a:schemeClr val="dk1"/>
                </a:solidFill>
                <a:latin typeface="Montserrat"/>
                <a:ea typeface="Montserrat"/>
                <a:cs typeface="Montserrat"/>
                <a:sym typeface="Montserrat"/>
              </a:rPr>
              <a:t>&lt;Patti will orient the Board and community to the historical enrollment and distinguish between design and functional capacity..&gt;</a:t>
            </a:r>
            <a:endParaRPr sz="1200">
              <a:solidFill>
                <a:schemeClr val="dk1"/>
              </a:solidFill>
            </a:endParaRPr>
          </a:p>
          <a:p>
            <a:pPr marL="0" lvl="0" indent="0" algn="l" rtl="0">
              <a:lnSpc>
                <a:spcPct val="117999"/>
              </a:lnSpc>
              <a:spcBef>
                <a:spcPts val="0"/>
              </a:spcBef>
              <a:spcAft>
                <a:spcPts val="0"/>
              </a:spcAft>
              <a:buClr>
                <a:schemeClr val="dk1"/>
              </a:buClr>
              <a:buSzPts val="1100"/>
              <a:buFont typeface="Arial"/>
              <a:buNone/>
            </a:pPr>
            <a:endParaRPr>
              <a:solidFill>
                <a:schemeClr val="dk1"/>
              </a:solidFill>
            </a:endParaRPr>
          </a:p>
          <a:p>
            <a:pPr marL="0" lvl="0" indent="0" algn="l" rtl="0">
              <a:lnSpc>
                <a:spcPct val="117999"/>
              </a:lnSpc>
              <a:spcBef>
                <a:spcPts val="0"/>
              </a:spcBef>
              <a:spcAft>
                <a:spcPts val="0"/>
              </a:spcAft>
              <a:buSzPts val="1400"/>
              <a:buNone/>
            </a:pPr>
            <a:endParaRPr/>
          </a:p>
        </p:txBody>
      </p:sp>
      <p:sp>
        <p:nvSpPr>
          <p:cNvPr id="156" name="Google Shape;156;g316c4df764f_1_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16c4df764f_1_7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sz="1100">
                <a:latin typeface="Montserrat"/>
                <a:ea typeface="Montserrat"/>
                <a:cs typeface="Montserrat"/>
                <a:sym typeface="Montserrat"/>
              </a:rPr>
              <a:t>There are currently 725 students on the waitlist to attend ALA. </a:t>
            </a:r>
            <a:endParaRPr sz="1100">
              <a:latin typeface="Montserrat"/>
              <a:ea typeface="Montserrat"/>
              <a:cs typeface="Montserrat"/>
              <a:sym typeface="Montserrat"/>
            </a:endParaRPr>
          </a:p>
        </p:txBody>
      </p:sp>
      <p:sp>
        <p:nvSpPr>
          <p:cNvPr id="166" name="Google Shape;166;g316c4df764f_1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16c4df764f_1_8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Clr>
                <a:schemeClr val="dk1"/>
              </a:buClr>
              <a:buSzPts val="1400"/>
              <a:buFont typeface="Arial"/>
              <a:buNone/>
            </a:pPr>
            <a:r>
              <a:rPr lang="en-US" sz="1000">
                <a:solidFill>
                  <a:schemeClr val="dk1"/>
                </a:solidFill>
                <a:latin typeface="Montserrat"/>
                <a:ea typeface="Montserrat"/>
                <a:cs typeface="Montserrat"/>
                <a:sym typeface="Montserrat"/>
              </a:rPr>
              <a:t>&lt;Patti will review bullet points.&gt;</a:t>
            </a:r>
            <a:endParaRPr sz="1200"/>
          </a:p>
        </p:txBody>
      </p:sp>
      <p:sp>
        <p:nvSpPr>
          <p:cNvPr id="174" name="Google Shape;174;g316c4df764f_1_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16c4df764f_1_8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Clr>
                <a:schemeClr val="dk1"/>
              </a:buClr>
              <a:buSzPts val="1400"/>
              <a:buFont typeface="Arial"/>
              <a:buNone/>
            </a:pPr>
            <a:r>
              <a:rPr lang="en-US" sz="1000">
                <a:solidFill>
                  <a:schemeClr val="dk1"/>
                </a:solidFill>
                <a:latin typeface="Montserrat"/>
                <a:ea typeface="Montserrat"/>
                <a:cs typeface="Montserrat"/>
                <a:sym typeface="Montserrat"/>
              </a:rPr>
              <a:t>&lt;Patti will review bullet points.&gt;</a:t>
            </a:r>
            <a:endParaRPr sz="1200"/>
          </a:p>
        </p:txBody>
      </p:sp>
      <p:sp>
        <p:nvSpPr>
          <p:cNvPr id="182" name="Google Shape;182;g316c4df764f_1_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79accc2204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0" name="Google Shape;190;g279accc2204_0_4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sz="1900">
                <a:latin typeface="Calibri"/>
                <a:ea typeface="Calibri"/>
                <a:cs typeface="Calibri"/>
                <a:sym typeface="Calibri"/>
              </a:rPr>
              <a:t>Key points:</a:t>
            </a:r>
            <a:endParaRPr sz="1900">
              <a:latin typeface="Calibri"/>
              <a:ea typeface="Calibri"/>
              <a:cs typeface="Calibri"/>
              <a:sym typeface="Calibri"/>
            </a:endParaRPr>
          </a:p>
          <a:p>
            <a:pPr marL="457200" lvl="0" indent="-349250" algn="l" rtl="0">
              <a:lnSpc>
                <a:spcPct val="117999"/>
              </a:lnSpc>
              <a:spcBef>
                <a:spcPts val="0"/>
              </a:spcBef>
              <a:spcAft>
                <a:spcPts val="0"/>
              </a:spcAft>
              <a:buSzPts val="1900"/>
              <a:buFont typeface="Calibri"/>
              <a:buChar char="-"/>
            </a:pPr>
            <a:r>
              <a:rPr lang="en-US" sz="1900">
                <a:latin typeface="Calibri"/>
                <a:ea typeface="Calibri"/>
                <a:cs typeface="Calibri"/>
                <a:sym typeface="Calibri"/>
              </a:rPr>
              <a:t>The reason why we are having this conversation is that the current building is very old - it dates back to the late 1870s.</a:t>
            </a:r>
            <a:endParaRPr sz="1900">
              <a:latin typeface="Calibri"/>
              <a:ea typeface="Calibri"/>
              <a:cs typeface="Calibri"/>
              <a:sym typeface="Calibri"/>
            </a:endParaRPr>
          </a:p>
          <a:p>
            <a:pPr marL="457200" lvl="0" indent="-349250" algn="l" rtl="0">
              <a:lnSpc>
                <a:spcPct val="117999"/>
              </a:lnSpc>
              <a:spcBef>
                <a:spcPts val="0"/>
              </a:spcBef>
              <a:spcAft>
                <a:spcPts val="0"/>
              </a:spcAft>
              <a:buSzPts val="1900"/>
              <a:buFont typeface="Calibri"/>
              <a:buChar char="-"/>
            </a:pPr>
            <a:r>
              <a:rPr lang="en-US" sz="1900">
                <a:latin typeface="Calibri"/>
                <a:ea typeface="Calibri"/>
                <a:cs typeface="Calibri"/>
                <a:sym typeface="Calibri"/>
              </a:rPr>
              <a:t>There are a number of major infrastructure challenges, including a leak under the building that will require costly foundation work and that has been contributing to smells in the building.</a:t>
            </a:r>
            <a:endParaRPr sz="1900">
              <a:latin typeface="Calibri"/>
              <a:ea typeface="Calibri"/>
              <a:cs typeface="Calibri"/>
              <a:sym typeface="Calibri"/>
            </a:endParaRPr>
          </a:p>
          <a:p>
            <a:pPr marL="457200" lvl="0" indent="-349250" algn="l" rtl="0">
              <a:lnSpc>
                <a:spcPct val="117999"/>
              </a:lnSpc>
              <a:spcBef>
                <a:spcPts val="0"/>
              </a:spcBef>
              <a:spcAft>
                <a:spcPts val="0"/>
              </a:spcAft>
              <a:buSzPts val="1900"/>
              <a:buFont typeface="Calibri"/>
              <a:buChar char="-"/>
            </a:pPr>
            <a:r>
              <a:rPr lang="en-US" sz="1900">
                <a:latin typeface="Calibri"/>
                <a:ea typeface="Calibri"/>
                <a:cs typeface="Calibri"/>
                <a:sym typeface="Calibri"/>
              </a:rPr>
              <a:t>The elevator is so old that replacement parts are no longer made, so we have to replace the elevator, which we had hoped to repair.</a:t>
            </a:r>
            <a:endParaRPr sz="1900">
              <a:latin typeface="Calibri"/>
              <a:ea typeface="Calibri"/>
              <a:cs typeface="Calibri"/>
              <a:sym typeface="Calibri"/>
            </a:endParaRPr>
          </a:p>
          <a:p>
            <a:pPr marL="457200" lvl="0" indent="-349250" algn="l" rtl="0">
              <a:lnSpc>
                <a:spcPct val="117999"/>
              </a:lnSpc>
              <a:spcBef>
                <a:spcPts val="0"/>
              </a:spcBef>
              <a:spcAft>
                <a:spcPts val="0"/>
              </a:spcAft>
              <a:buSzPts val="1900"/>
              <a:buFont typeface="Calibri"/>
              <a:buChar char="-"/>
            </a:pPr>
            <a:r>
              <a:rPr lang="en-US" sz="1900">
                <a:latin typeface="Calibri"/>
                <a:ea typeface="Calibri"/>
                <a:cs typeface="Calibri"/>
                <a:sym typeface="Calibri"/>
              </a:rPr>
              <a:t>And, as I already mentioned, the small footprint makes it difficult to expand to meet the long-term needs of the school, especially with its strong outdoor education component.</a:t>
            </a:r>
            <a:endParaRPr sz="1900">
              <a:latin typeface="Calibri"/>
              <a:ea typeface="Calibri"/>
              <a:cs typeface="Calibri"/>
              <a:sym typeface="Calibri"/>
            </a:endParaRPr>
          </a:p>
          <a:p>
            <a:pPr marL="457200" lvl="0" indent="0" algn="l" rtl="0">
              <a:lnSpc>
                <a:spcPct val="117999"/>
              </a:lnSpc>
              <a:spcBef>
                <a:spcPts val="0"/>
              </a:spcBef>
              <a:spcAft>
                <a:spcPts val="0"/>
              </a:spcAft>
              <a:buNone/>
            </a:pPr>
            <a:endParaRPr sz="1900">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033b1c233f_4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8" name="Google Shape;198;g3033b1c233f_4_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sz="1900">
                <a:latin typeface="Calibri"/>
                <a:ea typeface="Calibri"/>
                <a:cs typeface="Calibri"/>
                <a:sym typeface="Calibri"/>
              </a:rPr>
              <a:t>Key points:</a:t>
            </a:r>
            <a:endParaRPr sz="1900">
              <a:latin typeface="Calibri"/>
              <a:ea typeface="Calibri"/>
              <a:cs typeface="Calibri"/>
              <a:sym typeface="Calibri"/>
            </a:endParaRPr>
          </a:p>
          <a:p>
            <a:pPr marL="457200" lvl="0" indent="-349250" algn="l" rtl="0">
              <a:lnSpc>
                <a:spcPct val="117999"/>
              </a:lnSpc>
              <a:spcBef>
                <a:spcPts val="0"/>
              </a:spcBef>
              <a:spcAft>
                <a:spcPts val="0"/>
              </a:spcAft>
              <a:buSzPts val="1900"/>
              <a:buFont typeface="Calibri"/>
              <a:buChar char="-"/>
            </a:pPr>
            <a:r>
              <a:rPr lang="en-US" sz="1900">
                <a:latin typeface="Calibri"/>
                <a:ea typeface="Calibri"/>
                <a:cs typeface="Calibri"/>
                <a:sym typeface="Calibri"/>
              </a:rPr>
              <a:t>There’s actually a numerical value that tells us the condition of your building, and that we use to inform our decisions about facilities. It’s called the Facility Condition Index, or FCI.</a:t>
            </a:r>
            <a:endParaRPr sz="1900">
              <a:latin typeface="Calibri"/>
              <a:ea typeface="Calibri"/>
              <a:cs typeface="Calibri"/>
              <a:sym typeface="Calibri"/>
            </a:endParaRPr>
          </a:p>
          <a:p>
            <a:pPr marL="457200" lvl="0" indent="-349250" algn="l" rtl="0">
              <a:spcBef>
                <a:spcPts val="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Each campus is assigned what’s called a facility condition index or an FCI for short. It’s a numerical value that tells you quickly what condition your school is in.</a:t>
            </a:r>
            <a:endParaRPr sz="1900">
              <a:solidFill>
                <a:schemeClr val="dk1"/>
              </a:solidFill>
              <a:latin typeface="Calibri"/>
              <a:ea typeface="Calibri"/>
              <a:cs typeface="Calibri"/>
              <a:sym typeface="Calibri"/>
            </a:endParaRPr>
          </a:p>
          <a:p>
            <a:pPr marL="457200" lvl="0" indent="-349250" algn="l" rtl="0">
              <a:spcBef>
                <a:spcPts val="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ALA’s FCI is XX.</a:t>
            </a:r>
            <a:endParaRPr sz="1900">
              <a:latin typeface="Calibri"/>
              <a:ea typeface="Calibri"/>
              <a:cs typeface="Calibri"/>
              <a:sym typeface="Calibri"/>
            </a:endParaRPr>
          </a:p>
          <a:p>
            <a:pPr marL="457200" lvl="0" indent="-349250" algn="l" rtl="0">
              <a:spcBef>
                <a:spcPts val="0"/>
              </a:spcBef>
              <a:spcAft>
                <a:spcPts val="0"/>
              </a:spcAft>
              <a:buSzPts val="1900"/>
              <a:buFont typeface="Calibri"/>
              <a:buChar char="-"/>
            </a:pPr>
            <a:r>
              <a:rPr lang="en-US" sz="1900">
                <a:latin typeface="Calibri"/>
                <a:ea typeface="Calibri"/>
                <a:cs typeface="Calibri"/>
                <a:sym typeface="Calibri"/>
              </a:rPr>
              <a:t>To get the FCI, we conducted a facility condition assessment for our district, which is an in-depth way of evaluating the condition, performance and overall health of a building. </a:t>
            </a:r>
            <a:endParaRPr sz="1900">
              <a:latin typeface="Calibri"/>
              <a:ea typeface="Calibri"/>
              <a:cs typeface="Calibri"/>
              <a:sym typeface="Calibri"/>
            </a:endParaRPr>
          </a:p>
          <a:p>
            <a:pPr marL="457200" lvl="0" indent="-349250" algn="l" rtl="0">
              <a:lnSpc>
                <a:spcPct val="117999"/>
              </a:lnSpc>
              <a:spcBef>
                <a:spcPts val="0"/>
              </a:spcBef>
              <a:spcAft>
                <a:spcPts val="0"/>
              </a:spcAft>
              <a:buSzPts val="1900"/>
              <a:buFont typeface="Calibri"/>
              <a:buChar char="-"/>
            </a:pPr>
            <a:endParaRPr sz="1900">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034fe7072e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6" name="Google Shape;206;g3034fe7072e_0_1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sz="1900">
                <a:latin typeface="Calibri"/>
                <a:ea typeface="Calibri"/>
                <a:cs typeface="Calibri"/>
                <a:sym typeface="Calibri"/>
              </a:rPr>
              <a:t>Key points:</a:t>
            </a:r>
            <a:endParaRPr sz="1900">
              <a:latin typeface="Calibri"/>
              <a:ea typeface="Calibri"/>
              <a:cs typeface="Calibri"/>
              <a:sym typeface="Calibri"/>
            </a:endParaRPr>
          </a:p>
          <a:p>
            <a:pPr marL="457200" lvl="0" indent="-349250" algn="l" rtl="0">
              <a:lnSpc>
                <a:spcPct val="117999"/>
              </a:lnSpc>
              <a:spcBef>
                <a:spcPts val="0"/>
              </a:spcBef>
              <a:spcAft>
                <a:spcPts val="0"/>
              </a:spcAft>
              <a:buSzPts val="1900"/>
              <a:buFont typeface="Calibri"/>
              <a:buChar char="-"/>
            </a:pPr>
            <a:r>
              <a:rPr lang="en-US" sz="1900">
                <a:latin typeface="Calibri"/>
                <a:ea typeface="Calibri"/>
                <a:cs typeface="Calibri"/>
                <a:sym typeface="Calibri"/>
              </a:rPr>
              <a:t>To put that into perspective, the best facilities have an FCI of less than 10%. The worst of greater than 60%.</a:t>
            </a:r>
            <a:endParaRPr sz="1900">
              <a:latin typeface="Calibri"/>
              <a:ea typeface="Calibri"/>
              <a:cs typeface="Calibri"/>
              <a:sym typeface="Calibri"/>
            </a:endParaRPr>
          </a:p>
          <a:p>
            <a:pPr marL="457200" lvl="0" indent="-349250" algn="l" rtl="0">
              <a:lnSpc>
                <a:spcPct val="117999"/>
              </a:lnSpc>
              <a:spcBef>
                <a:spcPts val="0"/>
              </a:spcBef>
              <a:spcAft>
                <a:spcPts val="0"/>
              </a:spcAft>
              <a:buSzPts val="1900"/>
              <a:buFont typeface="Calibri"/>
              <a:buChar char="-"/>
            </a:pPr>
            <a:r>
              <a:rPr lang="en-US" sz="1900">
                <a:latin typeface="Calibri"/>
                <a:ea typeface="Calibri"/>
                <a:cs typeface="Calibri"/>
                <a:sym typeface="Calibri"/>
              </a:rPr>
              <a:t>Generally, you want to start replacing a facility with an FCI of 60% or higher.</a:t>
            </a:r>
            <a:endParaRPr sz="1900">
              <a:latin typeface="Calibri"/>
              <a:ea typeface="Calibri"/>
              <a:cs typeface="Calibri"/>
              <a:sym typeface="Calibri"/>
            </a:endParaRPr>
          </a:p>
          <a:p>
            <a:pPr marL="457200" lvl="0" indent="-349250" algn="l" rtl="0">
              <a:lnSpc>
                <a:spcPct val="117999"/>
              </a:lnSpc>
              <a:spcBef>
                <a:spcPts val="0"/>
              </a:spcBef>
              <a:spcAft>
                <a:spcPts val="0"/>
              </a:spcAft>
              <a:buSzPts val="1900"/>
              <a:buFont typeface="Calibri"/>
              <a:buChar char="-"/>
            </a:pPr>
            <a:r>
              <a:rPr lang="en-US" sz="1900">
                <a:latin typeface="Calibri"/>
                <a:ea typeface="Calibri"/>
                <a:cs typeface="Calibri"/>
                <a:sym typeface="Calibri"/>
              </a:rPr>
              <a:t>Thus tonight’s conversation.</a:t>
            </a:r>
            <a:endParaRPr sz="1900">
              <a:latin typeface="Calibri"/>
              <a:ea typeface="Calibri"/>
              <a:cs typeface="Calibri"/>
              <a:sym typeface="Calibri"/>
            </a:endParaRPr>
          </a:p>
          <a:p>
            <a:pPr marL="0" lvl="0" indent="0" algn="l" rtl="0">
              <a:lnSpc>
                <a:spcPct val="117999"/>
              </a:lnSpc>
              <a:spcBef>
                <a:spcPts val="0"/>
              </a:spcBef>
              <a:spcAft>
                <a:spcPts val="0"/>
              </a:spcAft>
              <a:buNone/>
            </a:pPr>
            <a:endParaRPr sz="1900">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3034fe7072e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 name="Google Shape;67;g3034fe7072e_0_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sz="1900">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16d78f0f57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5" name="Google Shape;215;g316d78f0f57_3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sz="1900">
                <a:latin typeface="Calibri"/>
                <a:ea typeface="Calibri"/>
                <a:cs typeface="Calibri"/>
                <a:sym typeface="Calibri"/>
              </a:rPr>
              <a:t>Key points: </a:t>
            </a:r>
            <a:endParaRPr sz="1900">
              <a:latin typeface="Calibri"/>
              <a:ea typeface="Calibri"/>
              <a:cs typeface="Calibri"/>
              <a:sym typeface="Calibri"/>
            </a:endParaRPr>
          </a:p>
          <a:p>
            <a:pPr marL="457200" lvl="0" indent="-349250" algn="l" rtl="0">
              <a:lnSpc>
                <a:spcPct val="117999"/>
              </a:lnSpc>
              <a:spcBef>
                <a:spcPts val="0"/>
              </a:spcBef>
              <a:spcAft>
                <a:spcPts val="0"/>
              </a:spcAft>
              <a:buSzPts val="1900"/>
              <a:buFont typeface="Calibri"/>
              <a:buChar char="-"/>
            </a:pPr>
            <a:r>
              <a:rPr lang="en-US" sz="1900">
                <a:latin typeface="Calibri"/>
                <a:ea typeface="Calibri"/>
                <a:cs typeface="Calibri"/>
                <a:sym typeface="Calibri"/>
              </a:rPr>
              <a:t>Before I move on, though, I want to share that we responded to campus concerns about the smell in the building by conducting multiple tests, including mold and soil.</a:t>
            </a:r>
            <a:endParaRPr sz="1900">
              <a:latin typeface="Calibri"/>
              <a:ea typeface="Calibri"/>
              <a:cs typeface="Calibri"/>
              <a:sym typeface="Calibri"/>
            </a:endParaRPr>
          </a:p>
          <a:p>
            <a:pPr marL="457200" lvl="0" indent="-349250" algn="l" rtl="0">
              <a:lnSpc>
                <a:spcPct val="117999"/>
              </a:lnSpc>
              <a:spcBef>
                <a:spcPts val="0"/>
              </a:spcBef>
              <a:spcAft>
                <a:spcPts val="0"/>
              </a:spcAft>
              <a:buSzPts val="1900"/>
              <a:buFont typeface="Calibri"/>
              <a:buChar char="-"/>
            </a:pPr>
            <a:r>
              <a:rPr lang="en-US" sz="1900">
                <a:latin typeface="Calibri"/>
                <a:ea typeface="Calibri"/>
                <a:cs typeface="Calibri"/>
                <a:sym typeface="Calibri"/>
              </a:rPr>
              <a:t>Test results came back and indicated no indoor air quality issues and no additional cleaning or sampling recommended at this time.</a:t>
            </a:r>
            <a:endParaRPr sz="1900">
              <a:latin typeface="Calibri"/>
              <a:ea typeface="Calibri"/>
              <a:cs typeface="Calibri"/>
              <a:sym typeface="Calibri"/>
            </a:endParaRPr>
          </a:p>
          <a:p>
            <a:pPr marL="0" lvl="0" indent="0" algn="l" rtl="0">
              <a:lnSpc>
                <a:spcPct val="117999"/>
              </a:lnSpc>
              <a:spcBef>
                <a:spcPts val="0"/>
              </a:spcBef>
              <a:spcAft>
                <a:spcPts val="0"/>
              </a:spcAft>
              <a:buNone/>
            </a:pPr>
            <a:endParaRPr sz="1900">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314cdcefbd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2" name="Google Shape;222;g314cdcefbde_0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sz="1900">
                <a:latin typeface="Calibri"/>
                <a:ea typeface="Calibri"/>
                <a:cs typeface="Calibri"/>
                <a:sym typeface="Calibri"/>
              </a:rPr>
              <a:t>Key points: </a:t>
            </a:r>
            <a:endParaRPr sz="1900">
              <a:latin typeface="Calibri"/>
              <a:ea typeface="Calibri"/>
              <a:cs typeface="Calibri"/>
              <a:sym typeface="Calibri"/>
            </a:endParaRPr>
          </a:p>
          <a:p>
            <a:pPr marL="457200" lvl="0" indent="-349250" algn="l" rtl="0">
              <a:lnSpc>
                <a:spcPct val="117999"/>
              </a:lnSpc>
              <a:spcBef>
                <a:spcPts val="0"/>
              </a:spcBef>
              <a:spcAft>
                <a:spcPts val="0"/>
              </a:spcAft>
              <a:buSzPts val="1900"/>
              <a:buFont typeface="Calibri"/>
              <a:buChar char="-"/>
            </a:pPr>
            <a:r>
              <a:rPr lang="en-US" sz="1900">
                <a:latin typeface="Calibri"/>
                <a:ea typeface="Calibri"/>
                <a:cs typeface="Calibri"/>
                <a:sym typeface="Calibri"/>
              </a:rPr>
              <a:t>Before I move on, though, I want to share that we responded to campus concerns about the smell in the building by conducting multiple tests, including mold and soil.</a:t>
            </a:r>
            <a:endParaRPr sz="1900">
              <a:latin typeface="Calibri"/>
              <a:ea typeface="Calibri"/>
              <a:cs typeface="Calibri"/>
              <a:sym typeface="Calibri"/>
            </a:endParaRPr>
          </a:p>
          <a:p>
            <a:pPr marL="457200" lvl="0" indent="-349250" algn="l" rtl="0">
              <a:lnSpc>
                <a:spcPct val="117999"/>
              </a:lnSpc>
              <a:spcBef>
                <a:spcPts val="0"/>
              </a:spcBef>
              <a:spcAft>
                <a:spcPts val="0"/>
              </a:spcAft>
              <a:buSzPts val="1900"/>
              <a:buFont typeface="Calibri"/>
              <a:buChar char="-"/>
            </a:pPr>
            <a:r>
              <a:rPr lang="en-US" sz="1900">
                <a:latin typeface="Calibri"/>
                <a:ea typeface="Calibri"/>
                <a:cs typeface="Calibri"/>
                <a:sym typeface="Calibri"/>
              </a:rPr>
              <a:t>Test results came back and indicated no indoor air quality issues and no additional cleaning or sampling recommended at this time.</a:t>
            </a:r>
            <a:endParaRPr sz="1900">
              <a:latin typeface="Calibri"/>
              <a:ea typeface="Calibri"/>
              <a:cs typeface="Calibri"/>
              <a:sym typeface="Calibri"/>
            </a:endParaRPr>
          </a:p>
          <a:p>
            <a:pPr marL="0" lvl="0" indent="0" algn="l" rtl="0">
              <a:lnSpc>
                <a:spcPct val="117999"/>
              </a:lnSpc>
              <a:spcBef>
                <a:spcPts val="0"/>
              </a:spcBef>
              <a:spcAft>
                <a:spcPts val="0"/>
              </a:spcAft>
              <a:buNone/>
            </a:pPr>
            <a:endParaRPr sz="1900">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3034ee9a6f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0" name="Google Shape;230;g3034ee9a6fc_0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sz="1900">
                <a:latin typeface="Calibri"/>
                <a:ea typeface="Calibri"/>
                <a:cs typeface="Calibri"/>
                <a:sym typeface="Calibri"/>
              </a:rPr>
              <a:t>Key points:</a:t>
            </a:r>
            <a:endParaRPr sz="1900">
              <a:solidFill>
                <a:schemeClr val="dk1"/>
              </a:solidFill>
              <a:latin typeface="Calibri"/>
              <a:ea typeface="Calibri"/>
              <a:cs typeface="Calibri"/>
              <a:sym typeface="Calibri"/>
            </a:endParaRPr>
          </a:p>
          <a:p>
            <a:pPr marL="457200" lvl="0" indent="-349250" algn="l" rtl="0">
              <a:spcBef>
                <a:spcPts val="0"/>
              </a:spcBef>
              <a:spcAft>
                <a:spcPts val="0"/>
              </a:spcAft>
              <a:buSzPts val="1900"/>
              <a:buFont typeface="Calibri"/>
              <a:buChar char="-"/>
            </a:pPr>
            <a:r>
              <a:rPr lang="en-US" sz="1900">
                <a:solidFill>
                  <a:schemeClr val="dk1"/>
                </a:solidFill>
                <a:latin typeface="Calibri"/>
                <a:ea typeface="Calibri"/>
                <a:cs typeface="Calibri"/>
                <a:sym typeface="Calibri"/>
              </a:rPr>
              <a:t>Here is the current scope of planned bond renovations and the allocated amount.</a:t>
            </a:r>
            <a:endParaRPr sz="1900">
              <a:solidFill>
                <a:schemeClr val="dk1"/>
              </a:solidFill>
              <a:latin typeface="Calibri"/>
              <a:ea typeface="Calibri"/>
              <a:cs typeface="Calibri"/>
              <a:sym typeface="Calibri"/>
            </a:endParaRPr>
          </a:p>
          <a:p>
            <a:pPr marL="457200" lvl="0" indent="-349250" algn="l" rtl="0">
              <a:spcBef>
                <a:spcPts val="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But based on the infrastructure issues that have developed since this scope was planned, we would need to divert bond dollars to address those issues before we can take care of some of the other renovations</a:t>
            </a:r>
            <a:endParaRPr sz="1900">
              <a:solidFill>
                <a:schemeClr val="dk1"/>
              </a:solidFill>
              <a:latin typeface="Calibri"/>
              <a:ea typeface="Calibri"/>
              <a:cs typeface="Calibri"/>
              <a:sym typeface="Calibri"/>
            </a:endParaRPr>
          </a:p>
          <a:p>
            <a:pPr marL="457200" lvl="0" indent="-349250" algn="l" rtl="0">
              <a:spcBef>
                <a:spcPts val="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What we want to explore with you today is could we get more out of your school’s bond dollars by investing all or a portion of them at a different location that better meets your program needs?</a:t>
            </a:r>
            <a:endParaRPr sz="1900">
              <a:solidFill>
                <a:schemeClr val="dk1"/>
              </a:solidFill>
              <a:latin typeface="Calibri"/>
              <a:ea typeface="Calibri"/>
              <a:cs typeface="Calibri"/>
              <a:sym typeface="Calibri"/>
            </a:endParaRPr>
          </a:p>
          <a:p>
            <a:pPr marL="457200" lvl="0" indent="-349250" algn="l" rtl="0">
              <a:spcBef>
                <a:spcPts val="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Can we use the bond dollars to provide state-of-the-art educational environments rather than sinking the funding into correcting aged facilities?</a:t>
            </a:r>
            <a:endParaRPr sz="190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31818129dd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9" name="Google Shape;239;g31818129ddd_0_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sz="1900">
                <a:latin typeface="Calibri"/>
                <a:ea typeface="Calibri"/>
                <a:cs typeface="Calibri"/>
                <a:sym typeface="Calibri"/>
              </a:rPr>
              <a:t>Key points:</a:t>
            </a:r>
            <a:endParaRPr sz="1900">
              <a:solidFill>
                <a:schemeClr val="dk1"/>
              </a:solidFill>
              <a:latin typeface="Calibri"/>
              <a:ea typeface="Calibri"/>
              <a:cs typeface="Calibri"/>
              <a:sym typeface="Calibri"/>
            </a:endParaRPr>
          </a:p>
          <a:p>
            <a:pPr marL="457200" lvl="0" indent="-349250" algn="l" rtl="0">
              <a:spcBef>
                <a:spcPts val="0"/>
              </a:spcBef>
              <a:spcAft>
                <a:spcPts val="0"/>
              </a:spcAft>
              <a:buSzPts val="1900"/>
              <a:buFont typeface="Calibri"/>
              <a:buChar char="-"/>
            </a:pPr>
            <a:r>
              <a:rPr lang="en-US" sz="1900">
                <a:solidFill>
                  <a:schemeClr val="dk1"/>
                </a:solidFill>
                <a:latin typeface="Calibri"/>
                <a:ea typeface="Calibri"/>
                <a:cs typeface="Calibri"/>
                <a:sym typeface="Calibri"/>
              </a:rPr>
              <a:t>Here is the current scope of planned bond renovations and the allocated amount.</a:t>
            </a:r>
            <a:endParaRPr sz="1900">
              <a:solidFill>
                <a:schemeClr val="dk1"/>
              </a:solidFill>
              <a:latin typeface="Calibri"/>
              <a:ea typeface="Calibri"/>
              <a:cs typeface="Calibri"/>
              <a:sym typeface="Calibri"/>
            </a:endParaRPr>
          </a:p>
          <a:p>
            <a:pPr marL="457200" lvl="0" indent="-349250" algn="l" rtl="0">
              <a:spcBef>
                <a:spcPts val="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But based on the infrastructure issues that have developed since this scope was planned, we would need to divert bond dollars to address those issues before we can take care of some of the other renovations</a:t>
            </a:r>
            <a:endParaRPr sz="1900">
              <a:solidFill>
                <a:schemeClr val="dk1"/>
              </a:solidFill>
              <a:latin typeface="Calibri"/>
              <a:ea typeface="Calibri"/>
              <a:cs typeface="Calibri"/>
              <a:sym typeface="Calibri"/>
            </a:endParaRPr>
          </a:p>
          <a:p>
            <a:pPr marL="457200" lvl="0" indent="-349250" algn="l" rtl="0">
              <a:spcBef>
                <a:spcPts val="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What we want to explore with you today is could we get more out of your school’s bond dollars by investing all or a portion of them at a different location that better meets your program needs?</a:t>
            </a:r>
            <a:endParaRPr sz="1900">
              <a:solidFill>
                <a:schemeClr val="dk1"/>
              </a:solidFill>
              <a:latin typeface="Calibri"/>
              <a:ea typeface="Calibri"/>
              <a:cs typeface="Calibri"/>
              <a:sym typeface="Calibri"/>
            </a:endParaRPr>
          </a:p>
          <a:p>
            <a:pPr marL="457200" lvl="0" indent="-349250" algn="l" rtl="0">
              <a:spcBef>
                <a:spcPts val="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Can we use the bond dollars to provide state-of-the-art educational environments rather than sinking the funding into correcting aged facilities?</a:t>
            </a:r>
            <a:endParaRPr sz="190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79accc2204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5" name="Google Shape;245;g279accc2204_0_2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sz="1900">
                <a:latin typeface="Calibri"/>
                <a:ea typeface="Calibri"/>
                <a:cs typeface="Calibri"/>
                <a:sym typeface="Calibri"/>
              </a:rPr>
              <a:t>Key points:</a:t>
            </a:r>
            <a:endParaRPr sz="1900">
              <a:latin typeface="Calibri"/>
              <a:ea typeface="Calibri"/>
              <a:cs typeface="Calibri"/>
              <a:sym typeface="Calibri"/>
            </a:endParaRPr>
          </a:p>
          <a:p>
            <a:pPr marL="457200" lvl="0" indent="-349250" algn="l" rtl="0">
              <a:lnSpc>
                <a:spcPct val="117999"/>
              </a:lnSpc>
              <a:spcBef>
                <a:spcPts val="0"/>
              </a:spcBef>
              <a:spcAft>
                <a:spcPts val="0"/>
              </a:spcAft>
              <a:buSzPts val="1900"/>
              <a:buFont typeface="Calibri"/>
              <a:buChar char="-"/>
            </a:pPr>
            <a:r>
              <a:rPr lang="en-US" sz="1900">
                <a:latin typeface="Calibri"/>
                <a:ea typeface="Calibri"/>
                <a:cs typeface="Calibri"/>
                <a:sym typeface="Calibri"/>
              </a:rPr>
              <a:t>While the building is safe to be in, our data tells us it is time to start looking at retiring it and that means finding a new home for ALA – one that better fits your needs.</a:t>
            </a:r>
            <a:endParaRPr sz="1900">
              <a:latin typeface="Calibri"/>
              <a:ea typeface="Calibri"/>
              <a:cs typeface="Calibri"/>
              <a:sym typeface="Calibri"/>
            </a:endParaRPr>
          </a:p>
          <a:p>
            <a:pPr marL="457200" lvl="0" indent="-349250" algn="l" rtl="0">
              <a:lnSpc>
                <a:spcPct val="117999"/>
              </a:lnSpc>
              <a:spcBef>
                <a:spcPts val="0"/>
              </a:spcBef>
              <a:spcAft>
                <a:spcPts val="0"/>
              </a:spcAft>
              <a:buSzPts val="1900"/>
              <a:buFont typeface="Calibri"/>
              <a:buChar char="-"/>
            </a:pPr>
            <a:r>
              <a:rPr lang="en-US" sz="1900">
                <a:latin typeface="Calibri"/>
                <a:ea typeface="Calibri"/>
                <a:cs typeface="Calibri"/>
                <a:sym typeface="Calibri"/>
              </a:rPr>
              <a:t>Negotiations for a brand-new facility aside, we want to get a sense from you on a new location.</a:t>
            </a:r>
            <a:endParaRPr sz="1900">
              <a:latin typeface="Calibri"/>
              <a:ea typeface="Calibri"/>
              <a:cs typeface="Calibri"/>
              <a:sym typeface="Calibri"/>
            </a:endParaRPr>
          </a:p>
          <a:p>
            <a:pPr marL="457200" lvl="0" indent="-349250" algn="l" rtl="0">
              <a:lnSpc>
                <a:spcPct val="117999"/>
              </a:lnSpc>
              <a:spcBef>
                <a:spcPts val="0"/>
              </a:spcBef>
              <a:spcAft>
                <a:spcPts val="0"/>
              </a:spcAft>
              <a:buSzPts val="1900"/>
              <a:buFont typeface="Calibri"/>
              <a:buChar char="-"/>
            </a:pPr>
            <a:r>
              <a:rPr lang="en-US" sz="1900">
                <a:latin typeface="Calibri"/>
                <a:ea typeface="Calibri"/>
                <a:cs typeface="Calibri"/>
                <a:sym typeface="Calibri"/>
              </a:rPr>
              <a:t>As you know, we just completed a round of Rightsizing at the end of last year, which means we have campuses we can consider for relocation.</a:t>
            </a:r>
            <a:endParaRPr sz="1900">
              <a:latin typeface="Calibri"/>
              <a:ea typeface="Calibri"/>
              <a:cs typeface="Calibri"/>
              <a:sym typeface="Calibri"/>
            </a:endParaRPr>
          </a:p>
          <a:p>
            <a:pPr marL="457200" lvl="0" indent="-349250" algn="l" rtl="0">
              <a:lnSpc>
                <a:spcPct val="117999"/>
              </a:lnSpc>
              <a:spcBef>
                <a:spcPts val="0"/>
              </a:spcBef>
              <a:spcAft>
                <a:spcPts val="0"/>
              </a:spcAft>
              <a:buSzPts val="1900"/>
              <a:buFont typeface="Calibri"/>
              <a:buChar char="-"/>
            </a:pPr>
            <a:r>
              <a:rPr lang="en-US" sz="1900">
                <a:latin typeface="Calibri"/>
                <a:ea typeface="Calibri"/>
                <a:cs typeface="Calibri"/>
                <a:sym typeface="Calibri"/>
              </a:rPr>
              <a:t>From this list, there are several we considered for a potential ALA relocation</a:t>
            </a:r>
            <a:endParaRPr sz="1900">
              <a:latin typeface="Calibri"/>
              <a:ea typeface="Calibri"/>
              <a:cs typeface="Calibri"/>
              <a:sym typeface="Calibri"/>
            </a:endParaRPr>
          </a:p>
          <a:p>
            <a:pPr marL="457200" lvl="0" indent="0" algn="l" rtl="0">
              <a:lnSpc>
                <a:spcPct val="117999"/>
              </a:lnSpc>
              <a:spcBef>
                <a:spcPts val="0"/>
              </a:spcBef>
              <a:spcAft>
                <a:spcPts val="0"/>
              </a:spcAft>
              <a:buNone/>
            </a:pPr>
            <a:endParaRPr sz="1900">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312146aeb2d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0" name="Google Shape;260;g312146aeb2d_0_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sz="1900">
                <a:latin typeface="Calibri"/>
                <a:ea typeface="Calibri"/>
                <a:cs typeface="Calibri"/>
                <a:sym typeface="Calibri"/>
              </a:rPr>
              <a:t>Key points:</a:t>
            </a:r>
            <a:endParaRPr sz="1900">
              <a:latin typeface="Calibri"/>
              <a:ea typeface="Calibri"/>
              <a:cs typeface="Calibri"/>
              <a:sym typeface="Calibri"/>
            </a:endParaRPr>
          </a:p>
          <a:p>
            <a:pPr marL="457200" lvl="0" indent="-349250" algn="l" rtl="0">
              <a:spcBef>
                <a:spcPts val="0"/>
              </a:spcBef>
              <a:spcAft>
                <a:spcPts val="0"/>
              </a:spcAft>
              <a:buSzPts val="1900"/>
              <a:buFont typeface="Calibri"/>
              <a:buChar char="-"/>
            </a:pPr>
            <a:r>
              <a:rPr lang="en-US" sz="1900">
                <a:solidFill>
                  <a:schemeClr val="dk1"/>
                </a:solidFill>
                <a:latin typeface="Calibri"/>
                <a:ea typeface="Calibri"/>
                <a:cs typeface="Calibri"/>
                <a:sym typeface="Calibri"/>
              </a:rPr>
              <a:t>We engaged Alta Architects to perform a preliminary feasibility assessment of the former sites of Nelson Early Childhood Center, Huppertz Elementary, Miller Elementary and Douglass Elementary.</a:t>
            </a:r>
            <a:endParaRPr sz="1900">
              <a:latin typeface="Calibri"/>
              <a:ea typeface="Calibri"/>
              <a:cs typeface="Calibri"/>
              <a:sym typeface="Calibri"/>
            </a:endParaRPr>
          </a:p>
          <a:p>
            <a:pPr marL="457200" lvl="0" indent="-349250" algn="l" rtl="0">
              <a:lnSpc>
                <a:spcPct val="117999"/>
              </a:lnSpc>
              <a:spcBef>
                <a:spcPts val="0"/>
              </a:spcBef>
              <a:spcAft>
                <a:spcPts val="0"/>
              </a:spcAft>
              <a:buSzPts val="1900"/>
              <a:buFont typeface="Calibri"/>
              <a:buChar char="-"/>
            </a:pPr>
            <a:r>
              <a:rPr lang="en-US" sz="1900">
                <a:latin typeface="Calibri"/>
                <a:ea typeface="Calibri"/>
                <a:cs typeface="Calibri"/>
                <a:sym typeface="Calibri"/>
              </a:rPr>
              <a:t>These locations were within a reasonable distance – 5 miles – from the current campus and we thought their facilities might have potential as a new site for ALA.</a:t>
            </a:r>
            <a:endParaRPr sz="1900">
              <a:latin typeface="Calibri"/>
              <a:ea typeface="Calibri"/>
              <a:cs typeface="Calibri"/>
              <a:sym typeface="Calibri"/>
            </a:endParaRPr>
          </a:p>
          <a:p>
            <a:pPr marL="457200" lvl="0" indent="-349250" algn="l" rtl="0">
              <a:lnSpc>
                <a:spcPct val="117999"/>
              </a:lnSpc>
              <a:spcBef>
                <a:spcPts val="0"/>
              </a:spcBef>
              <a:spcAft>
                <a:spcPts val="0"/>
              </a:spcAft>
              <a:buSzPts val="1900"/>
              <a:buFont typeface="Calibri"/>
              <a:buChar char="-"/>
            </a:pPr>
            <a:r>
              <a:rPr lang="en-US" sz="1900">
                <a:latin typeface="Calibri"/>
                <a:ea typeface="Calibri"/>
                <a:cs typeface="Calibri"/>
                <a:sym typeface="Calibri"/>
              </a:rPr>
              <a:t>The preliminary recommendations take into account moving grades Pre-K-3 to a new location, with room at the campus to accommodate the addition of 4th and 5th grades.</a:t>
            </a:r>
            <a:endParaRPr sz="1900">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316c4df764f_1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8" name="Google Shape;268;g316c4df764f_1_17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sz="1900">
                <a:latin typeface="Calibri"/>
                <a:ea typeface="Calibri"/>
                <a:cs typeface="Calibri"/>
                <a:sym typeface="Calibri"/>
              </a:rPr>
              <a:t>Key points:</a:t>
            </a:r>
            <a:endParaRPr sz="1900">
              <a:latin typeface="Calibri"/>
              <a:ea typeface="Calibri"/>
              <a:cs typeface="Calibri"/>
              <a:sym typeface="Calibri"/>
            </a:endParaRPr>
          </a:p>
          <a:p>
            <a:pPr marL="457200" lvl="0" indent="-349250" algn="l" rtl="0">
              <a:lnSpc>
                <a:spcPct val="117999"/>
              </a:lnSpc>
              <a:spcBef>
                <a:spcPts val="0"/>
              </a:spcBef>
              <a:spcAft>
                <a:spcPts val="0"/>
              </a:spcAft>
              <a:buSzPts val="1900"/>
              <a:buFont typeface="Calibri"/>
              <a:buChar char="-"/>
            </a:pPr>
            <a:r>
              <a:rPr lang="en-US" sz="1900">
                <a:latin typeface="Calibri"/>
                <a:ea typeface="Calibri"/>
                <a:cs typeface="Calibri"/>
                <a:sym typeface="Calibri"/>
              </a:rPr>
              <a:t>So, here’s what we want to know today:</a:t>
            </a:r>
            <a:endParaRPr sz="1900">
              <a:latin typeface="Calibri"/>
              <a:ea typeface="Calibri"/>
              <a:cs typeface="Calibri"/>
              <a:sym typeface="Calibri"/>
            </a:endParaRPr>
          </a:p>
          <a:p>
            <a:pPr marL="914400" lvl="1" indent="-349250" algn="l" rtl="0">
              <a:lnSpc>
                <a:spcPct val="117999"/>
              </a:lnSpc>
              <a:spcBef>
                <a:spcPts val="0"/>
              </a:spcBef>
              <a:spcAft>
                <a:spcPts val="0"/>
              </a:spcAft>
              <a:buSzPts val="1900"/>
              <a:buFont typeface="Calibri"/>
              <a:buChar char="-"/>
            </a:pPr>
            <a:r>
              <a:rPr lang="en-US" sz="1900">
                <a:latin typeface="Calibri"/>
                <a:ea typeface="Calibri"/>
                <a:cs typeface="Calibri"/>
                <a:sym typeface="Calibri"/>
              </a:rPr>
              <a:t>The preliminary feasibility assessment identifies the former Nelson facility as the best option to meet ALA’s program needs.</a:t>
            </a:r>
            <a:endParaRPr sz="1900">
              <a:latin typeface="Calibri"/>
              <a:ea typeface="Calibri"/>
              <a:cs typeface="Calibri"/>
              <a:sym typeface="Calibri"/>
            </a:endParaRPr>
          </a:p>
          <a:p>
            <a:pPr marL="914400" lvl="1" indent="-349250" algn="l" rtl="0">
              <a:lnSpc>
                <a:spcPct val="117999"/>
              </a:lnSpc>
              <a:spcBef>
                <a:spcPts val="0"/>
              </a:spcBef>
              <a:spcAft>
                <a:spcPts val="0"/>
              </a:spcAft>
              <a:buSzPts val="1900"/>
              <a:buFont typeface="Calibri"/>
              <a:buChar char="-"/>
            </a:pPr>
            <a:r>
              <a:rPr lang="en-US" sz="1900">
                <a:latin typeface="Calibri"/>
                <a:ea typeface="Calibri"/>
                <a:cs typeface="Calibri"/>
                <a:sym typeface="Calibri"/>
              </a:rPr>
              <a:t>As a parent, what are your thoughts about this?</a:t>
            </a:r>
            <a:endParaRPr sz="1900">
              <a:latin typeface="Calibri"/>
              <a:ea typeface="Calibri"/>
              <a:cs typeface="Calibri"/>
              <a:sym typeface="Calibri"/>
            </a:endParaRPr>
          </a:p>
          <a:p>
            <a:pPr marL="914400" lvl="1" indent="-349250" algn="l" rtl="0">
              <a:lnSpc>
                <a:spcPct val="117999"/>
              </a:lnSpc>
              <a:spcBef>
                <a:spcPts val="0"/>
              </a:spcBef>
              <a:spcAft>
                <a:spcPts val="0"/>
              </a:spcAft>
              <a:buSzPts val="1900"/>
              <a:buFont typeface="Calibri"/>
              <a:buChar char="-"/>
            </a:pPr>
            <a:r>
              <a:rPr lang="en-US" sz="1900">
                <a:latin typeface="Calibri"/>
                <a:ea typeface="Calibri"/>
                <a:cs typeface="Calibri"/>
                <a:sym typeface="Calibri"/>
              </a:rPr>
              <a:t>And, what should we consider as we develop a recommendation to share with the superintendent and the board?</a:t>
            </a:r>
            <a:endParaRPr sz="1900">
              <a:latin typeface="Calibri"/>
              <a:ea typeface="Calibri"/>
              <a:cs typeface="Calibri"/>
              <a:sym typeface="Calibri"/>
            </a:endParaRPr>
          </a:p>
          <a:p>
            <a:pPr marL="914400" lvl="1" indent="-349250" algn="l" rtl="0">
              <a:lnSpc>
                <a:spcPct val="117999"/>
              </a:lnSpc>
              <a:spcBef>
                <a:spcPts val="0"/>
              </a:spcBef>
              <a:spcAft>
                <a:spcPts val="0"/>
              </a:spcAft>
              <a:buSzPts val="1900"/>
              <a:buFont typeface="Calibri"/>
              <a:buChar char="-"/>
            </a:pPr>
            <a:r>
              <a:rPr lang="en-US" sz="1900">
                <a:latin typeface="Calibri"/>
                <a:ea typeface="Calibri"/>
                <a:cs typeface="Calibri"/>
                <a:sym typeface="Calibri"/>
              </a:rPr>
              <a:t>I’ll open it up now for feedback.</a:t>
            </a:r>
            <a:endParaRPr sz="1900">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12146aeb2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4" name="Google Shape;74;g312146aeb2d_0_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sz="1900">
                <a:latin typeface="Calibri"/>
                <a:ea typeface="Calibri"/>
                <a:cs typeface="Calibri"/>
                <a:sym typeface="Calibri"/>
              </a:rPr>
              <a:t>Key points: </a:t>
            </a:r>
            <a:endParaRPr sz="1900">
              <a:latin typeface="Calibri"/>
              <a:ea typeface="Calibri"/>
              <a:cs typeface="Calibri"/>
              <a:sym typeface="Calibri"/>
            </a:endParaRPr>
          </a:p>
          <a:p>
            <a:pPr marL="457200" lvl="0" indent="-349250" algn="l" rtl="0">
              <a:lnSpc>
                <a:spcPct val="117999"/>
              </a:lnSpc>
              <a:spcBef>
                <a:spcPts val="0"/>
              </a:spcBef>
              <a:spcAft>
                <a:spcPts val="0"/>
              </a:spcAft>
              <a:buSzPts val="1900"/>
              <a:buFont typeface="Calibri"/>
              <a:buChar char="-"/>
            </a:pPr>
            <a:r>
              <a:rPr lang="en-US" sz="1900">
                <a:latin typeface="Calibri"/>
                <a:ea typeface="Calibri"/>
                <a:cs typeface="Calibri"/>
                <a:sym typeface="Calibri"/>
              </a:rPr>
              <a:t>For years there has been a desire to have a single campus for all ALA grades.</a:t>
            </a:r>
            <a:endParaRPr sz="1900">
              <a:latin typeface="Calibri"/>
              <a:ea typeface="Calibri"/>
              <a:cs typeface="Calibri"/>
              <a:sym typeface="Calibri"/>
            </a:endParaRPr>
          </a:p>
          <a:p>
            <a:pPr marL="457200" lvl="0" indent="-349250" algn="l" rtl="0">
              <a:lnSpc>
                <a:spcPct val="117999"/>
              </a:lnSpc>
              <a:spcBef>
                <a:spcPts val="0"/>
              </a:spcBef>
              <a:spcAft>
                <a:spcPts val="0"/>
              </a:spcAft>
              <a:buSzPts val="1900"/>
              <a:buFont typeface="Calibri"/>
              <a:buChar char="-"/>
            </a:pPr>
            <a:r>
              <a:rPr lang="en-US" sz="1900">
                <a:latin typeface="Calibri"/>
                <a:ea typeface="Calibri"/>
                <a:cs typeface="Calibri"/>
                <a:sym typeface="Calibri"/>
              </a:rPr>
              <a:t>The small footprint of this campus does not make that possible - there isn’t enough room to add on to the building and still have space to support your curricular needs.</a:t>
            </a:r>
            <a:endParaRPr sz="1900">
              <a:latin typeface="Calibri"/>
              <a:ea typeface="Calibri"/>
              <a:cs typeface="Calibri"/>
              <a:sym typeface="Calibri"/>
            </a:endParaRPr>
          </a:p>
          <a:p>
            <a:pPr marL="457200" lvl="0" indent="-349250" algn="l" rtl="0">
              <a:lnSpc>
                <a:spcPct val="117999"/>
              </a:lnSpc>
              <a:spcBef>
                <a:spcPts val="0"/>
              </a:spcBef>
              <a:spcAft>
                <a:spcPts val="0"/>
              </a:spcAft>
              <a:buSzPts val="1900"/>
              <a:buFont typeface="Calibri"/>
              <a:buChar char="-"/>
            </a:pPr>
            <a:r>
              <a:rPr lang="en-US" sz="1900">
                <a:latin typeface="Calibri"/>
                <a:ea typeface="Calibri"/>
                <a:cs typeface="Calibri"/>
                <a:sym typeface="Calibri"/>
              </a:rPr>
              <a:t>We had been exploring options for a new campus on the 2.3-acre Camaron property and you may have seen on the news last week that we are in negotiations with the Mission and their partners for a new school for ALA.</a:t>
            </a:r>
            <a:endParaRPr sz="1900">
              <a:latin typeface="Calibri"/>
              <a:ea typeface="Calibri"/>
              <a:cs typeface="Calibri"/>
              <a:sym typeface="Calibri"/>
            </a:endParaRPr>
          </a:p>
          <a:p>
            <a:pPr marL="457200" lvl="0" indent="-349250" algn="l" rtl="0">
              <a:lnSpc>
                <a:spcPct val="117999"/>
              </a:lnSpc>
              <a:spcBef>
                <a:spcPts val="0"/>
              </a:spcBef>
              <a:spcAft>
                <a:spcPts val="0"/>
              </a:spcAft>
              <a:buSzPts val="1900"/>
              <a:buFont typeface="Calibri"/>
              <a:buChar char="-"/>
            </a:pPr>
            <a:r>
              <a:rPr lang="en-US" sz="1900">
                <a:latin typeface="Calibri"/>
                <a:ea typeface="Calibri"/>
                <a:cs typeface="Calibri"/>
                <a:sym typeface="Calibri"/>
              </a:rPr>
              <a:t>We have not yet determined the location but we are looking at properties SAISD already owns, within five miles of this campus.</a:t>
            </a:r>
            <a:endParaRPr sz="1900">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16c4df764f_1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sz="1000">
                <a:solidFill>
                  <a:schemeClr val="dk1"/>
                </a:solidFill>
                <a:latin typeface="Montserrat"/>
                <a:ea typeface="Montserrat"/>
                <a:cs typeface="Montserrat"/>
                <a:sym typeface="Montserrat"/>
              </a:rPr>
              <a:t>&lt;Patti will review bullet points.&gt;</a:t>
            </a:r>
            <a:endParaRPr sz="1000">
              <a:solidFill>
                <a:schemeClr val="dk1"/>
              </a:solidFill>
              <a:latin typeface="Montserrat"/>
              <a:ea typeface="Montserrat"/>
              <a:cs typeface="Montserrat"/>
              <a:sym typeface="Montserrat"/>
            </a:endParaRPr>
          </a:p>
          <a:p>
            <a:pPr marL="0" lvl="0" indent="0" algn="l" rtl="0">
              <a:lnSpc>
                <a:spcPct val="117999"/>
              </a:lnSpc>
              <a:spcBef>
                <a:spcPts val="0"/>
              </a:spcBef>
              <a:spcAft>
                <a:spcPts val="0"/>
              </a:spcAft>
              <a:buSzPts val="1400"/>
              <a:buNone/>
            </a:pPr>
            <a:endParaRPr sz="1000">
              <a:solidFill>
                <a:schemeClr val="dk1"/>
              </a:solidFill>
              <a:latin typeface="Montserrat"/>
              <a:ea typeface="Montserrat"/>
              <a:cs typeface="Montserrat"/>
              <a:sym typeface="Montserrat"/>
            </a:endParaRPr>
          </a:p>
          <a:p>
            <a:pPr marL="0" lvl="0" indent="0" algn="l" rtl="0">
              <a:lnSpc>
                <a:spcPct val="117999"/>
              </a:lnSpc>
              <a:spcBef>
                <a:spcPts val="0"/>
              </a:spcBef>
              <a:spcAft>
                <a:spcPts val="0"/>
              </a:spcAft>
              <a:buClr>
                <a:schemeClr val="dk1"/>
              </a:buClr>
              <a:buSzPts val="1400"/>
              <a:buFont typeface="Arial"/>
              <a:buNone/>
            </a:pPr>
            <a:r>
              <a:rPr lang="en-US" sz="1000">
                <a:solidFill>
                  <a:schemeClr val="dk1"/>
                </a:solidFill>
                <a:latin typeface="Montserrat"/>
                <a:ea typeface="Montserrat"/>
                <a:cs typeface="Montserrat"/>
                <a:sym typeface="Montserrat"/>
              </a:rPr>
              <a:t>It is important to remind you and to highlight for the community that the District has been monitoring the growth of our three very successful programs that currently occupy the Fox Tech campus, and we have been considering and taking action on expansion, specifically for the Advanced Learning Academy.</a:t>
            </a:r>
            <a:endParaRPr sz="1000">
              <a:solidFill>
                <a:schemeClr val="dk1"/>
              </a:solidFill>
              <a:latin typeface="Montserrat"/>
              <a:ea typeface="Montserrat"/>
              <a:cs typeface="Montserrat"/>
              <a:sym typeface="Montserrat"/>
            </a:endParaRPr>
          </a:p>
        </p:txBody>
      </p:sp>
      <p:sp>
        <p:nvSpPr>
          <p:cNvPr id="82" name="Google Shape;82;g316c4df764f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16c4df764f_1_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Clr>
                <a:schemeClr val="dk1"/>
              </a:buClr>
              <a:buSzPts val="1400"/>
              <a:buFont typeface="Arial"/>
              <a:buNone/>
            </a:pPr>
            <a:r>
              <a:rPr lang="en-US" sz="1000">
                <a:solidFill>
                  <a:schemeClr val="dk1"/>
                </a:solidFill>
                <a:latin typeface="Montserrat"/>
                <a:ea typeface="Montserrat"/>
                <a:cs typeface="Montserrat"/>
                <a:sym typeface="Montserrat"/>
              </a:rPr>
              <a:t>&lt;Patti will review bullet points.&gt;</a:t>
            </a:r>
            <a:endParaRPr sz="1200"/>
          </a:p>
        </p:txBody>
      </p:sp>
      <p:sp>
        <p:nvSpPr>
          <p:cNvPr id="90" name="Google Shape;90;g316c4df764f_1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16c4df764f_1_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Clr>
                <a:schemeClr val="dk1"/>
              </a:buClr>
              <a:buSzPts val="1400"/>
              <a:buFont typeface="Arial"/>
              <a:buNone/>
            </a:pPr>
            <a:r>
              <a:rPr lang="en-US" sz="1000">
                <a:solidFill>
                  <a:schemeClr val="dk1"/>
                </a:solidFill>
                <a:latin typeface="Montserrat"/>
                <a:ea typeface="Montserrat"/>
                <a:cs typeface="Montserrat"/>
                <a:sym typeface="Montserrat"/>
              </a:rPr>
              <a:t>&lt;Patti will review bullet points.&gt;</a:t>
            </a:r>
            <a:endParaRPr sz="1200"/>
          </a:p>
        </p:txBody>
      </p:sp>
      <p:sp>
        <p:nvSpPr>
          <p:cNvPr id="98" name="Google Shape;98;g316c4df764f_1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16c4df764f_1_2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Clr>
                <a:schemeClr val="dk1"/>
              </a:buClr>
              <a:buSzPts val="1400"/>
              <a:buFont typeface="Arial"/>
              <a:buNone/>
            </a:pPr>
            <a:r>
              <a:rPr lang="en-US" sz="1000">
                <a:solidFill>
                  <a:schemeClr val="dk1"/>
                </a:solidFill>
                <a:latin typeface="Montserrat"/>
                <a:ea typeface="Montserrat"/>
                <a:cs typeface="Montserrat"/>
                <a:sym typeface="Montserrat"/>
              </a:rPr>
              <a:t>&lt;Patti will review bullet points.&gt;</a:t>
            </a:r>
            <a:endParaRPr sz="1200"/>
          </a:p>
        </p:txBody>
      </p:sp>
      <p:sp>
        <p:nvSpPr>
          <p:cNvPr id="106" name="Google Shape;106;g316c4df764f_1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16c4df764f_1_2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Clr>
                <a:schemeClr val="dk1"/>
              </a:buClr>
              <a:buSzPts val="1400"/>
              <a:buFont typeface="Arial"/>
              <a:buNone/>
            </a:pPr>
            <a:r>
              <a:rPr lang="en-US" sz="1000">
                <a:solidFill>
                  <a:schemeClr val="dk1"/>
                </a:solidFill>
                <a:latin typeface="Montserrat"/>
                <a:ea typeface="Montserrat"/>
                <a:cs typeface="Montserrat"/>
                <a:sym typeface="Montserrat"/>
              </a:rPr>
              <a:t>&lt;Patti will orient the Board and community to the location of the proposed school.&gt;</a:t>
            </a:r>
            <a:endParaRPr sz="1200"/>
          </a:p>
        </p:txBody>
      </p:sp>
      <p:sp>
        <p:nvSpPr>
          <p:cNvPr id="114" name="Google Shape;114;g316c4df764f_1_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316c4df764f_1_3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Clr>
                <a:schemeClr val="dk1"/>
              </a:buClr>
              <a:buSzPts val="1400"/>
              <a:buFont typeface="Arial"/>
              <a:buNone/>
            </a:pPr>
            <a:r>
              <a:rPr lang="en-US" sz="1000">
                <a:solidFill>
                  <a:schemeClr val="dk1"/>
                </a:solidFill>
                <a:latin typeface="Montserrat"/>
                <a:ea typeface="Montserrat"/>
                <a:cs typeface="Montserrat"/>
                <a:sym typeface="Montserrat"/>
              </a:rPr>
              <a:t>&lt;Patti will orient the Board and community to the location of the proposed school.&gt;</a:t>
            </a:r>
            <a:endParaRPr sz="1200">
              <a:solidFill>
                <a:schemeClr val="dk1"/>
              </a:solidFill>
            </a:endParaRPr>
          </a:p>
          <a:p>
            <a:pPr marL="0" lvl="0" indent="0" algn="l" rtl="0">
              <a:lnSpc>
                <a:spcPct val="117999"/>
              </a:lnSpc>
              <a:spcBef>
                <a:spcPts val="0"/>
              </a:spcBef>
              <a:spcAft>
                <a:spcPts val="0"/>
              </a:spcAft>
              <a:buSzPts val="1400"/>
              <a:buNone/>
            </a:pPr>
            <a:endParaRPr sz="1200"/>
          </a:p>
        </p:txBody>
      </p:sp>
      <p:sp>
        <p:nvSpPr>
          <p:cNvPr id="122" name="Google Shape;122;g316c4df764f_1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Blue Background" type="tx">
  <p:cSld name="TITLE_AND_BODY">
    <p:spTree>
      <p:nvGrpSpPr>
        <p:cNvPr id="1" name="Shape 20"/>
        <p:cNvGrpSpPr/>
        <p:nvPr/>
      </p:nvGrpSpPr>
      <p:grpSpPr>
        <a:xfrm>
          <a:off x="0" y="0"/>
          <a:ext cx="0" cy="0"/>
          <a:chOff x="0" y="0"/>
          <a:chExt cx="0" cy="0"/>
        </a:xfrm>
      </p:grpSpPr>
      <p:sp>
        <p:nvSpPr>
          <p:cNvPr id="21" name="Google Shape;21;p2"/>
          <p:cNvSpPr txBox="1">
            <a:spLocks noGrp="1"/>
          </p:cNvSpPr>
          <p:nvPr>
            <p:ph type="body" idx="1"/>
          </p:nvPr>
        </p:nvSpPr>
        <p:spPr>
          <a:xfrm>
            <a:off x="2444303" y="3475830"/>
            <a:ext cx="4166400" cy="214200"/>
          </a:xfrm>
          <a:prstGeom prst="rect">
            <a:avLst/>
          </a:prstGeom>
          <a:noFill/>
          <a:ln>
            <a:noFill/>
          </a:ln>
        </p:spPr>
        <p:txBody>
          <a:bodyPr spcFirstLastPara="1" wrap="square" lIns="34275" tIns="17150" rIns="34275" bIns="17150" anchor="t" anchorCtr="0">
            <a:spAutoFit/>
          </a:bodyPr>
          <a:lstStyle>
            <a:lvl1pPr marL="457200" marR="0" lvl="0" indent="-374650" algn="l" rtl="0">
              <a:lnSpc>
                <a:spcPct val="100000"/>
              </a:lnSpc>
              <a:spcBef>
                <a:spcPts val="2200"/>
              </a:spcBef>
              <a:spcAft>
                <a:spcPts val="0"/>
              </a:spcAft>
              <a:buClr>
                <a:srgbClr val="000000"/>
              </a:buClr>
              <a:buSzPts val="2300"/>
              <a:buFont typeface="Montserrat"/>
              <a:buChar char="•"/>
              <a:defRPr sz="1800" b="0" i="0" u="none" strike="noStrike" cap="none">
                <a:solidFill>
                  <a:srgbClr val="000000"/>
                </a:solidFill>
                <a:latin typeface="Montserrat"/>
                <a:ea typeface="Montserrat"/>
                <a:cs typeface="Montserrat"/>
                <a:sym typeface="Montserrat"/>
              </a:defRPr>
            </a:lvl1pPr>
            <a:lvl2pPr marL="914400" marR="0" lvl="1" indent="-374650" algn="l" rtl="0">
              <a:lnSpc>
                <a:spcPct val="100000"/>
              </a:lnSpc>
              <a:spcBef>
                <a:spcPts val="2200"/>
              </a:spcBef>
              <a:spcAft>
                <a:spcPts val="0"/>
              </a:spcAft>
              <a:buClr>
                <a:srgbClr val="000000"/>
              </a:buClr>
              <a:buSzPts val="2300"/>
              <a:buFont typeface="Helvetica Neue"/>
              <a:buChar char="•"/>
              <a:defRPr sz="1800" b="0" i="0" u="none" strike="noStrike" cap="none">
                <a:solidFill>
                  <a:srgbClr val="000000"/>
                </a:solidFill>
                <a:latin typeface="Helvetica Neue"/>
                <a:ea typeface="Helvetica Neue"/>
                <a:cs typeface="Helvetica Neue"/>
                <a:sym typeface="Helvetica Neue"/>
              </a:defRPr>
            </a:lvl2pPr>
            <a:lvl3pPr marL="1371600" marR="0" lvl="2" indent="-374650" algn="l" rtl="0">
              <a:lnSpc>
                <a:spcPct val="100000"/>
              </a:lnSpc>
              <a:spcBef>
                <a:spcPts val="2200"/>
              </a:spcBef>
              <a:spcAft>
                <a:spcPts val="0"/>
              </a:spcAft>
              <a:buClr>
                <a:srgbClr val="000000"/>
              </a:buClr>
              <a:buSzPts val="2300"/>
              <a:buFont typeface="Helvetica Neue"/>
              <a:buChar char="•"/>
              <a:defRPr sz="1800" b="0" i="0" u="none" strike="noStrike" cap="none">
                <a:solidFill>
                  <a:srgbClr val="000000"/>
                </a:solidFill>
                <a:latin typeface="Helvetica Neue"/>
                <a:ea typeface="Helvetica Neue"/>
                <a:cs typeface="Helvetica Neue"/>
                <a:sym typeface="Helvetica Neue"/>
              </a:defRPr>
            </a:lvl3pPr>
            <a:lvl4pPr marL="1828800" marR="0" lvl="3" indent="-374650" algn="l" rtl="0">
              <a:lnSpc>
                <a:spcPct val="100000"/>
              </a:lnSpc>
              <a:spcBef>
                <a:spcPts val="2200"/>
              </a:spcBef>
              <a:spcAft>
                <a:spcPts val="0"/>
              </a:spcAft>
              <a:buClr>
                <a:srgbClr val="000000"/>
              </a:buClr>
              <a:buSzPts val="2300"/>
              <a:buFont typeface="Helvetica Neue"/>
              <a:buChar char="•"/>
              <a:defRPr sz="1800" b="0" i="0" u="none" strike="noStrike" cap="none">
                <a:solidFill>
                  <a:srgbClr val="000000"/>
                </a:solidFill>
                <a:latin typeface="Helvetica Neue"/>
                <a:ea typeface="Helvetica Neue"/>
                <a:cs typeface="Helvetica Neue"/>
                <a:sym typeface="Helvetica Neue"/>
              </a:defRPr>
            </a:lvl4pPr>
            <a:lvl5pPr marL="2286000" marR="0" lvl="4" indent="-374650" algn="l" rtl="0">
              <a:lnSpc>
                <a:spcPct val="100000"/>
              </a:lnSpc>
              <a:spcBef>
                <a:spcPts val="2200"/>
              </a:spcBef>
              <a:spcAft>
                <a:spcPts val="0"/>
              </a:spcAft>
              <a:buClr>
                <a:srgbClr val="000000"/>
              </a:buClr>
              <a:buSzPts val="2300"/>
              <a:buFont typeface="Helvetica Neue"/>
              <a:buChar char="•"/>
              <a:defRPr sz="1800" b="0" i="0" u="none" strike="noStrike" cap="none">
                <a:solidFill>
                  <a:srgbClr val="000000"/>
                </a:solidFill>
                <a:latin typeface="Helvetica Neue"/>
                <a:ea typeface="Helvetica Neue"/>
                <a:cs typeface="Helvetica Neue"/>
                <a:sym typeface="Helvetica Neue"/>
              </a:defRPr>
            </a:lvl5pPr>
            <a:lvl6pPr marL="2743200" marR="0" lvl="5" indent="-374650" algn="l" rtl="0">
              <a:lnSpc>
                <a:spcPct val="100000"/>
              </a:lnSpc>
              <a:spcBef>
                <a:spcPts val="2200"/>
              </a:spcBef>
              <a:spcAft>
                <a:spcPts val="0"/>
              </a:spcAft>
              <a:buClr>
                <a:srgbClr val="000000"/>
              </a:buClr>
              <a:buSzPts val="2300"/>
              <a:buFont typeface="Helvetica Neue"/>
              <a:buChar char="•"/>
              <a:defRPr sz="1800" b="0" i="0" u="none" strike="noStrike" cap="none">
                <a:solidFill>
                  <a:srgbClr val="000000"/>
                </a:solidFill>
                <a:latin typeface="Helvetica Neue"/>
                <a:ea typeface="Helvetica Neue"/>
                <a:cs typeface="Helvetica Neue"/>
                <a:sym typeface="Helvetica Neue"/>
              </a:defRPr>
            </a:lvl6pPr>
            <a:lvl7pPr marL="3200400" marR="0" lvl="6" indent="-374650" algn="l" rtl="0">
              <a:lnSpc>
                <a:spcPct val="100000"/>
              </a:lnSpc>
              <a:spcBef>
                <a:spcPts val="2200"/>
              </a:spcBef>
              <a:spcAft>
                <a:spcPts val="0"/>
              </a:spcAft>
              <a:buClr>
                <a:srgbClr val="000000"/>
              </a:buClr>
              <a:buSzPts val="2300"/>
              <a:buFont typeface="Helvetica Neue"/>
              <a:buChar char="•"/>
              <a:defRPr sz="1800" b="0" i="0" u="none" strike="noStrike" cap="none">
                <a:solidFill>
                  <a:srgbClr val="000000"/>
                </a:solidFill>
                <a:latin typeface="Helvetica Neue"/>
                <a:ea typeface="Helvetica Neue"/>
                <a:cs typeface="Helvetica Neue"/>
                <a:sym typeface="Helvetica Neue"/>
              </a:defRPr>
            </a:lvl7pPr>
            <a:lvl8pPr marL="3657600" marR="0" lvl="7" indent="-374650" algn="l" rtl="0">
              <a:lnSpc>
                <a:spcPct val="100000"/>
              </a:lnSpc>
              <a:spcBef>
                <a:spcPts val="2200"/>
              </a:spcBef>
              <a:spcAft>
                <a:spcPts val="0"/>
              </a:spcAft>
              <a:buClr>
                <a:srgbClr val="000000"/>
              </a:buClr>
              <a:buSzPts val="2300"/>
              <a:buFont typeface="Helvetica Neue"/>
              <a:buChar char="•"/>
              <a:defRPr sz="1800" b="0" i="0" u="none" strike="noStrike" cap="none">
                <a:solidFill>
                  <a:srgbClr val="000000"/>
                </a:solidFill>
                <a:latin typeface="Helvetica Neue"/>
                <a:ea typeface="Helvetica Neue"/>
                <a:cs typeface="Helvetica Neue"/>
                <a:sym typeface="Helvetica Neue"/>
              </a:defRPr>
            </a:lvl8pPr>
            <a:lvl9pPr marL="4114800" marR="0" lvl="8" indent="-374650" algn="l" rtl="0">
              <a:lnSpc>
                <a:spcPct val="100000"/>
              </a:lnSpc>
              <a:spcBef>
                <a:spcPts val="2200"/>
              </a:spcBef>
              <a:spcAft>
                <a:spcPts val="0"/>
              </a:spcAft>
              <a:buClr>
                <a:srgbClr val="000000"/>
              </a:buClr>
              <a:buSzPts val="2300"/>
              <a:buFont typeface="Helvetica Neue"/>
              <a:buChar char="•"/>
              <a:defRPr sz="1800" b="0" i="0" u="none" strike="noStrike" cap="none">
                <a:solidFill>
                  <a:srgbClr val="000000"/>
                </a:solidFill>
                <a:latin typeface="Helvetica Neue"/>
                <a:ea typeface="Helvetica Neue"/>
                <a:cs typeface="Helvetica Neue"/>
                <a:sym typeface="Helvetica Neue"/>
              </a:defRPr>
            </a:lvl9pPr>
          </a:lstStyle>
          <a:p>
            <a:endParaRPr/>
          </a:p>
        </p:txBody>
      </p:sp>
      <p:sp>
        <p:nvSpPr>
          <p:cNvPr id="22" name="Google Shape;22;p2"/>
          <p:cNvSpPr txBox="1">
            <a:spLocks noGrp="1"/>
          </p:cNvSpPr>
          <p:nvPr>
            <p:ph type="body" idx="2"/>
          </p:nvPr>
        </p:nvSpPr>
        <p:spPr>
          <a:xfrm>
            <a:off x="1179867" y="1798325"/>
            <a:ext cx="6784200" cy="1039200"/>
          </a:xfrm>
          <a:prstGeom prst="rect">
            <a:avLst/>
          </a:prstGeom>
          <a:noFill/>
          <a:ln>
            <a:noFill/>
          </a:ln>
        </p:spPr>
        <p:txBody>
          <a:bodyPr spcFirstLastPara="1" wrap="square" lIns="34275" tIns="17150" rIns="34275" bIns="17150" anchor="t" anchorCtr="0">
            <a:spAutoFit/>
          </a:bodyPr>
          <a:lstStyle>
            <a:lvl1pPr marL="457200" marR="0" lvl="0" indent="-228600" algn="l" rtl="0">
              <a:lnSpc>
                <a:spcPct val="80000"/>
              </a:lnSpc>
              <a:spcBef>
                <a:spcPts val="0"/>
              </a:spcBef>
              <a:spcAft>
                <a:spcPts val="0"/>
              </a:spcAft>
              <a:buClr>
                <a:srgbClr val="FFFFFF"/>
              </a:buClr>
              <a:buSzPts val="4100"/>
              <a:buFont typeface="Montserrat ExtraBold"/>
              <a:buNone/>
              <a:defRPr sz="4100" b="1" i="0" u="none" strike="noStrike" cap="none">
                <a:solidFill>
                  <a:srgbClr val="FFFFFF"/>
                </a:solidFill>
                <a:latin typeface="Montserrat ExtraBold"/>
                <a:ea typeface="Montserrat ExtraBold"/>
                <a:cs typeface="Montserrat ExtraBold"/>
                <a:sym typeface="Montserrat ExtraBold"/>
              </a:defRPr>
            </a:lvl1pPr>
            <a:lvl2pPr marL="914400" marR="0" lvl="1" indent="-374650" algn="l" rtl="0">
              <a:lnSpc>
                <a:spcPct val="100000"/>
              </a:lnSpc>
              <a:spcBef>
                <a:spcPts val="2200"/>
              </a:spcBef>
              <a:spcAft>
                <a:spcPts val="0"/>
              </a:spcAft>
              <a:buClr>
                <a:srgbClr val="000000"/>
              </a:buClr>
              <a:buSzPts val="2300"/>
              <a:buFont typeface="Helvetica Neue"/>
              <a:buChar char="•"/>
              <a:defRPr sz="1800" b="0" i="0" u="none" strike="noStrike" cap="none">
                <a:solidFill>
                  <a:srgbClr val="000000"/>
                </a:solidFill>
                <a:latin typeface="Helvetica Neue"/>
                <a:ea typeface="Helvetica Neue"/>
                <a:cs typeface="Helvetica Neue"/>
                <a:sym typeface="Helvetica Neue"/>
              </a:defRPr>
            </a:lvl2pPr>
            <a:lvl3pPr marL="1371600" marR="0" lvl="2" indent="-374650" algn="l" rtl="0">
              <a:lnSpc>
                <a:spcPct val="100000"/>
              </a:lnSpc>
              <a:spcBef>
                <a:spcPts val="2200"/>
              </a:spcBef>
              <a:spcAft>
                <a:spcPts val="0"/>
              </a:spcAft>
              <a:buClr>
                <a:srgbClr val="000000"/>
              </a:buClr>
              <a:buSzPts val="2300"/>
              <a:buFont typeface="Helvetica Neue"/>
              <a:buChar char="•"/>
              <a:defRPr sz="1800" b="0" i="0" u="none" strike="noStrike" cap="none">
                <a:solidFill>
                  <a:srgbClr val="000000"/>
                </a:solidFill>
                <a:latin typeface="Helvetica Neue"/>
                <a:ea typeface="Helvetica Neue"/>
                <a:cs typeface="Helvetica Neue"/>
                <a:sym typeface="Helvetica Neue"/>
              </a:defRPr>
            </a:lvl3pPr>
            <a:lvl4pPr marL="1828800" marR="0" lvl="3" indent="-374650" algn="l" rtl="0">
              <a:lnSpc>
                <a:spcPct val="100000"/>
              </a:lnSpc>
              <a:spcBef>
                <a:spcPts val="2200"/>
              </a:spcBef>
              <a:spcAft>
                <a:spcPts val="0"/>
              </a:spcAft>
              <a:buClr>
                <a:srgbClr val="000000"/>
              </a:buClr>
              <a:buSzPts val="2300"/>
              <a:buFont typeface="Helvetica Neue"/>
              <a:buChar char="•"/>
              <a:defRPr sz="1800" b="0" i="0" u="none" strike="noStrike" cap="none">
                <a:solidFill>
                  <a:srgbClr val="000000"/>
                </a:solidFill>
                <a:latin typeface="Helvetica Neue"/>
                <a:ea typeface="Helvetica Neue"/>
                <a:cs typeface="Helvetica Neue"/>
                <a:sym typeface="Helvetica Neue"/>
              </a:defRPr>
            </a:lvl4pPr>
            <a:lvl5pPr marL="2286000" marR="0" lvl="4" indent="-374650" algn="l" rtl="0">
              <a:lnSpc>
                <a:spcPct val="100000"/>
              </a:lnSpc>
              <a:spcBef>
                <a:spcPts val="2200"/>
              </a:spcBef>
              <a:spcAft>
                <a:spcPts val="0"/>
              </a:spcAft>
              <a:buClr>
                <a:srgbClr val="000000"/>
              </a:buClr>
              <a:buSzPts val="2300"/>
              <a:buFont typeface="Helvetica Neue"/>
              <a:buChar char="•"/>
              <a:defRPr sz="1800" b="0" i="0" u="none" strike="noStrike" cap="none">
                <a:solidFill>
                  <a:srgbClr val="000000"/>
                </a:solidFill>
                <a:latin typeface="Helvetica Neue"/>
                <a:ea typeface="Helvetica Neue"/>
                <a:cs typeface="Helvetica Neue"/>
                <a:sym typeface="Helvetica Neue"/>
              </a:defRPr>
            </a:lvl5pPr>
            <a:lvl6pPr marL="2743200" marR="0" lvl="5" indent="-374650" algn="l" rtl="0">
              <a:lnSpc>
                <a:spcPct val="100000"/>
              </a:lnSpc>
              <a:spcBef>
                <a:spcPts val="2200"/>
              </a:spcBef>
              <a:spcAft>
                <a:spcPts val="0"/>
              </a:spcAft>
              <a:buClr>
                <a:srgbClr val="000000"/>
              </a:buClr>
              <a:buSzPts val="2300"/>
              <a:buFont typeface="Helvetica Neue"/>
              <a:buChar char="•"/>
              <a:defRPr sz="1800" b="0" i="0" u="none" strike="noStrike" cap="none">
                <a:solidFill>
                  <a:srgbClr val="000000"/>
                </a:solidFill>
                <a:latin typeface="Helvetica Neue"/>
                <a:ea typeface="Helvetica Neue"/>
                <a:cs typeface="Helvetica Neue"/>
                <a:sym typeface="Helvetica Neue"/>
              </a:defRPr>
            </a:lvl6pPr>
            <a:lvl7pPr marL="3200400" marR="0" lvl="6" indent="-374650" algn="l" rtl="0">
              <a:lnSpc>
                <a:spcPct val="100000"/>
              </a:lnSpc>
              <a:spcBef>
                <a:spcPts val="2200"/>
              </a:spcBef>
              <a:spcAft>
                <a:spcPts val="0"/>
              </a:spcAft>
              <a:buClr>
                <a:srgbClr val="000000"/>
              </a:buClr>
              <a:buSzPts val="2300"/>
              <a:buFont typeface="Helvetica Neue"/>
              <a:buChar char="•"/>
              <a:defRPr sz="1800" b="0" i="0" u="none" strike="noStrike" cap="none">
                <a:solidFill>
                  <a:srgbClr val="000000"/>
                </a:solidFill>
                <a:latin typeface="Helvetica Neue"/>
                <a:ea typeface="Helvetica Neue"/>
                <a:cs typeface="Helvetica Neue"/>
                <a:sym typeface="Helvetica Neue"/>
              </a:defRPr>
            </a:lvl7pPr>
            <a:lvl8pPr marL="3657600" marR="0" lvl="7" indent="-374650" algn="l" rtl="0">
              <a:lnSpc>
                <a:spcPct val="100000"/>
              </a:lnSpc>
              <a:spcBef>
                <a:spcPts val="2200"/>
              </a:spcBef>
              <a:spcAft>
                <a:spcPts val="0"/>
              </a:spcAft>
              <a:buClr>
                <a:srgbClr val="000000"/>
              </a:buClr>
              <a:buSzPts val="2300"/>
              <a:buFont typeface="Helvetica Neue"/>
              <a:buChar char="•"/>
              <a:defRPr sz="1800" b="0" i="0" u="none" strike="noStrike" cap="none">
                <a:solidFill>
                  <a:srgbClr val="000000"/>
                </a:solidFill>
                <a:latin typeface="Helvetica Neue"/>
                <a:ea typeface="Helvetica Neue"/>
                <a:cs typeface="Helvetica Neue"/>
                <a:sym typeface="Helvetica Neue"/>
              </a:defRPr>
            </a:lvl8pPr>
            <a:lvl9pPr marL="4114800" marR="0" lvl="8" indent="-374650" algn="l" rtl="0">
              <a:lnSpc>
                <a:spcPct val="100000"/>
              </a:lnSpc>
              <a:spcBef>
                <a:spcPts val="2200"/>
              </a:spcBef>
              <a:spcAft>
                <a:spcPts val="0"/>
              </a:spcAft>
              <a:buClr>
                <a:srgbClr val="000000"/>
              </a:buClr>
              <a:buSzPts val="2300"/>
              <a:buFont typeface="Helvetica Neue"/>
              <a:buChar char="•"/>
              <a:defRPr sz="1800" b="0" i="0" u="none" strike="noStrike" cap="none">
                <a:solidFill>
                  <a:srgbClr val="000000"/>
                </a:solidFill>
                <a:latin typeface="Helvetica Neue"/>
                <a:ea typeface="Helvetica Neue"/>
                <a:cs typeface="Helvetica Neue"/>
                <a:sym typeface="Helvetica Neu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Headline Top, Blank Center">
  <p:cSld name="Headline Top, Blank Center">
    <p:spTree>
      <p:nvGrpSpPr>
        <p:cNvPr id="1" name="Shape 23"/>
        <p:cNvGrpSpPr/>
        <p:nvPr/>
      </p:nvGrpSpPr>
      <p:grpSpPr>
        <a:xfrm>
          <a:off x="0" y="0"/>
          <a:ext cx="0" cy="0"/>
          <a:chOff x="0" y="0"/>
          <a:chExt cx="0" cy="0"/>
        </a:xfrm>
      </p:grpSpPr>
      <p:pic>
        <p:nvPicPr>
          <p:cNvPr id="24" name="Google Shape;24;p3" descr="SAISD Blue.png"/>
          <p:cNvPicPr preferRelativeResize="0"/>
          <p:nvPr/>
        </p:nvPicPr>
        <p:blipFill rotWithShape="1">
          <a:blip r:embed="rId2">
            <a:alphaModFix/>
          </a:blip>
          <a:srcRect/>
          <a:stretch/>
        </p:blipFill>
        <p:spPr>
          <a:xfrm>
            <a:off x="8323654" y="4578500"/>
            <a:ext cx="668619" cy="464772"/>
          </a:xfrm>
          <a:prstGeom prst="rect">
            <a:avLst/>
          </a:prstGeom>
          <a:noFill/>
          <a:ln>
            <a:noFill/>
          </a:ln>
        </p:spPr>
      </p:pic>
      <p:cxnSp>
        <p:nvCxnSpPr>
          <p:cNvPr id="25" name="Google Shape;25;p3"/>
          <p:cNvCxnSpPr/>
          <p:nvPr/>
        </p:nvCxnSpPr>
        <p:spPr>
          <a:xfrm>
            <a:off x="200025" y="4945927"/>
            <a:ext cx="7930800" cy="0"/>
          </a:xfrm>
          <a:prstGeom prst="straightConnector1">
            <a:avLst/>
          </a:prstGeom>
          <a:noFill/>
          <a:ln w="63500" cap="flat" cmpd="sng">
            <a:solidFill>
              <a:srgbClr val="253667"/>
            </a:solidFill>
            <a:prstDash val="solid"/>
            <a:miter lim="400000"/>
            <a:headEnd type="none" w="sm" len="sm"/>
            <a:tailEnd type="none" w="sm" len="sm"/>
          </a:ln>
        </p:spPr>
      </p:cxnSp>
      <p:sp>
        <p:nvSpPr>
          <p:cNvPr id="26" name="Google Shape;26;p3"/>
          <p:cNvSpPr/>
          <p:nvPr/>
        </p:nvSpPr>
        <p:spPr>
          <a:xfrm>
            <a:off x="-5921" y="-685"/>
            <a:ext cx="1071900" cy="119100"/>
          </a:xfrm>
          <a:prstGeom prst="rect">
            <a:avLst/>
          </a:prstGeom>
          <a:solidFill>
            <a:srgbClr val="253667"/>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100"/>
              <a:buFont typeface="Helvetica Neue"/>
              <a:buNone/>
            </a:pPr>
            <a:endParaRPr sz="1100" b="1" i="0" u="none" strike="noStrike" cap="none">
              <a:solidFill>
                <a:srgbClr val="000000"/>
              </a:solidFill>
              <a:latin typeface="Helvetica Neue"/>
              <a:ea typeface="Helvetica Neue"/>
              <a:cs typeface="Helvetica Neue"/>
              <a:sym typeface="Helvetica Neue"/>
            </a:endParaRPr>
          </a:p>
        </p:txBody>
      </p:sp>
      <p:sp>
        <p:nvSpPr>
          <p:cNvPr id="27" name="Google Shape;27;p3"/>
          <p:cNvSpPr/>
          <p:nvPr/>
        </p:nvSpPr>
        <p:spPr>
          <a:xfrm>
            <a:off x="1059564" y="-685"/>
            <a:ext cx="1071900" cy="119100"/>
          </a:xfrm>
          <a:prstGeom prst="rect">
            <a:avLst/>
          </a:prstGeom>
          <a:solidFill>
            <a:srgbClr val="FBCE2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100"/>
              <a:buFont typeface="Helvetica Neue"/>
              <a:buNone/>
            </a:pPr>
            <a:endParaRPr sz="1100" b="1" i="0" u="none" strike="noStrike" cap="none">
              <a:solidFill>
                <a:srgbClr val="000000"/>
              </a:solidFill>
              <a:latin typeface="Helvetica Neue"/>
              <a:ea typeface="Helvetica Neue"/>
              <a:cs typeface="Helvetica Neue"/>
              <a:sym typeface="Helvetica Neue"/>
            </a:endParaRPr>
          </a:p>
        </p:txBody>
      </p:sp>
      <p:cxnSp>
        <p:nvCxnSpPr>
          <p:cNvPr id="28" name="Google Shape;28;p3"/>
          <p:cNvCxnSpPr/>
          <p:nvPr/>
        </p:nvCxnSpPr>
        <p:spPr>
          <a:xfrm>
            <a:off x="606585" y="719263"/>
            <a:ext cx="7930800" cy="0"/>
          </a:xfrm>
          <a:prstGeom prst="straightConnector1">
            <a:avLst/>
          </a:prstGeom>
          <a:noFill/>
          <a:ln w="25400" cap="flat" cmpd="sng">
            <a:solidFill>
              <a:srgbClr val="FBCE20"/>
            </a:solidFill>
            <a:prstDash val="solid"/>
            <a:miter lim="400000"/>
            <a:headEnd type="none" w="sm" len="sm"/>
            <a:tailEnd type="none" w="sm" len="sm"/>
          </a:ln>
        </p:spPr>
      </p:cxnSp>
      <p:sp>
        <p:nvSpPr>
          <p:cNvPr id="29" name="Google Shape;29;p3"/>
          <p:cNvSpPr txBox="1">
            <a:spLocks noGrp="1"/>
          </p:cNvSpPr>
          <p:nvPr>
            <p:ph type="body" idx="1"/>
          </p:nvPr>
        </p:nvSpPr>
        <p:spPr>
          <a:xfrm>
            <a:off x="606476" y="312173"/>
            <a:ext cx="7931100" cy="385800"/>
          </a:xfrm>
          <a:prstGeom prst="rect">
            <a:avLst/>
          </a:prstGeom>
          <a:noFill/>
          <a:ln>
            <a:noFill/>
          </a:ln>
        </p:spPr>
        <p:txBody>
          <a:bodyPr spcFirstLastPara="1" wrap="square" lIns="34275" tIns="17150" rIns="34275" bIns="17150" anchor="t" anchorCtr="0">
            <a:spAutoFit/>
          </a:bodyPr>
          <a:lstStyle>
            <a:lvl1pPr marL="457200" marR="0" lvl="0" indent="-228600" algn="l" rtl="0">
              <a:lnSpc>
                <a:spcPct val="100000"/>
              </a:lnSpc>
              <a:spcBef>
                <a:spcPts val="0"/>
              </a:spcBef>
              <a:spcAft>
                <a:spcPts val="0"/>
              </a:spcAft>
              <a:buClr>
                <a:srgbClr val="253667"/>
              </a:buClr>
              <a:buSzPts val="2300"/>
              <a:buFont typeface="Montserrat"/>
              <a:buNone/>
              <a:defRPr sz="2300" b="1" i="1" u="none" strike="noStrike" cap="none">
                <a:solidFill>
                  <a:srgbClr val="253667"/>
                </a:solidFill>
                <a:latin typeface="Montserrat"/>
                <a:ea typeface="Montserrat"/>
                <a:cs typeface="Montserrat"/>
                <a:sym typeface="Montserrat"/>
              </a:defRPr>
            </a:lvl1pPr>
            <a:lvl2pPr marL="914400" marR="0" lvl="1" indent="-374650" algn="l" rtl="0">
              <a:lnSpc>
                <a:spcPct val="100000"/>
              </a:lnSpc>
              <a:spcBef>
                <a:spcPts val="2200"/>
              </a:spcBef>
              <a:spcAft>
                <a:spcPts val="0"/>
              </a:spcAft>
              <a:buClr>
                <a:srgbClr val="000000"/>
              </a:buClr>
              <a:buSzPts val="2300"/>
              <a:buFont typeface="Helvetica Neue"/>
              <a:buChar char="•"/>
              <a:defRPr sz="1800" b="0" i="0" u="none" strike="noStrike" cap="none">
                <a:solidFill>
                  <a:srgbClr val="000000"/>
                </a:solidFill>
                <a:latin typeface="Helvetica Neue"/>
                <a:ea typeface="Helvetica Neue"/>
                <a:cs typeface="Helvetica Neue"/>
                <a:sym typeface="Helvetica Neue"/>
              </a:defRPr>
            </a:lvl2pPr>
            <a:lvl3pPr marL="1371600" marR="0" lvl="2" indent="-374650" algn="l" rtl="0">
              <a:lnSpc>
                <a:spcPct val="100000"/>
              </a:lnSpc>
              <a:spcBef>
                <a:spcPts val="2200"/>
              </a:spcBef>
              <a:spcAft>
                <a:spcPts val="0"/>
              </a:spcAft>
              <a:buClr>
                <a:srgbClr val="000000"/>
              </a:buClr>
              <a:buSzPts val="2300"/>
              <a:buFont typeface="Helvetica Neue"/>
              <a:buChar char="•"/>
              <a:defRPr sz="1800" b="0" i="0" u="none" strike="noStrike" cap="none">
                <a:solidFill>
                  <a:srgbClr val="000000"/>
                </a:solidFill>
                <a:latin typeface="Helvetica Neue"/>
                <a:ea typeface="Helvetica Neue"/>
                <a:cs typeface="Helvetica Neue"/>
                <a:sym typeface="Helvetica Neue"/>
              </a:defRPr>
            </a:lvl3pPr>
            <a:lvl4pPr marL="1828800" marR="0" lvl="3" indent="-374650" algn="l" rtl="0">
              <a:lnSpc>
                <a:spcPct val="100000"/>
              </a:lnSpc>
              <a:spcBef>
                <a:spcPts val="2200"/>
              </a:spcBef>
              <a:spcAft>
                <a:spcPts val="0"/>
              </a:spcAft>
              <a:buClr>
                <a:srgbClr val="000000"/>
              </a:buClr>
              <a:buSzPts val="2300"/>
              <a:buFont typeface="Helvetica Neue"/>
              <a:buChar char="•"/>
              <a:defRPr sz="1800" b="0" i="0" u="none" strike="noStrike" cap="none">
                <a:solidFill>
                  <a:srgbClr val="000000"/>
                </a:solidFill>
                <a:latin typeface="Helvetica Neue"/>
                <a:ea typeface="Helvetica Neue"/>
                <a:cs typeface="Helvetica Neue"/>
                <a:sym typeface="Helvetica Neue"/>
              </a:defRPr>
            </a:lvl4pPr>
            <a:lvl5pPr marL="2286000" marR="0" lvl="4" indent="-374650" algn="l" rtl="0">
              <a:lnSpc>
                <a:spcPct val="100000"/>
              </a:lnSpc>
              <a:spcBef>
                <a:spcPts val="2200"/>
              </a:spcBef>
              <a:spcAft>
                <a:spcPts val="0"/>
              </a:spcAft>
              <a:buClr>
                <a:srgbClr val="000000"/>
              </a:buClr>
              <a:buSzPts val="2300"/>
              <a:buFont typeface="Helvetica Neue"/>
              <a:buChar char="•"/>
              <a:defRPr sz="1800" b="0" i="0" u="none" strike="noStrike" cap="none">
                <a:solidFill>
                  <a:srgbClr val="000000"/>
                </a:solidFill>
                <a:latin typeface="Helvetica Neue"/>
                <a:ea typeface="Helvetica Neue"/>
                <a:cs typeface="Helvetica Neue"/>
                <a:sym typeface="Helvetica Neue"/>
              </a:defRPr>
            </a:lvl5pPr>
            <a:lvl6pPr marL="2743200" marR="0" lvl="5" indent="-374650" algn="l" rtl="0">
              <a:lnSpc>
                <a:spcPct val="100000"/>
              </a:lnSpc>
              <a:spcBef>
                <a:spcPts val="2200"/>
              </a:spcBef>
              <a:spcAft>
                <a:spcPts val="0"/>
              </a:spcAft>
              <a:buClr>
                <a:srgbClr val="000000"/>
              </a:buClr>
              <a:buSzPts val="2300"/>
              <a:buFont typeface="Helvetica Neue"/>
              <a:buChar char="•"/>
              <a:defRPr sz="1800" b="0" i="0" u="none" strike="noStrike" cap="none">
                <a:solidFill>
                  <a:srgbClr val="000000"/>
                </a:solidFill>
                <a:latin typeface="Helvetica Neue"/>
                <a:ea typeface="Helvetica Neue"/>
                <a:cs typeface="Helvetica Neue"/>
                <a:sym typeface="Helvetica Neue"/>
              </a:defRPr>
            </a:lvl6pPr>
            <a:lvl7pPr marL="3200400" marR="0" lvl="6" indent="-374650" algn="l" rtl="0">
              <a:lnSpc>
                <a:spcPct val="100000"/>
              </a:lnSpc>
              <a:spcBef>
                <a:spcPts val="2200"/>
              </a:spcBef>
              <a:spcAft>
                <a:spcPts val="0"/>
              </a:spcAft>
              <a:buClr>
                <a:srgbClr val="000000"/>
              </a:buClr>
              <a:buSzPts val="2300"/>
              <a:buFont typeface="Helvetica Neue"/>
              <a:buChar char="•"/>
              <a:defRPr sz="1800" b="0" i="0" u="none" strike="noStrike" cap="none">
                <a:solidFill>
                  <a:srgbClr val="000000"/>
                </a:solidFill>
                <a:latin typeface="Helvetica Neue"/>
                <a:ea typeface="Helvetica Neue"/>
                <a:cs typeface="Helvetica Neue"/>
                <a:sym typeface="Helvetica Neue"/>
              </a:defRPr>
            </a:lvl7pPr>
            <a:lvl8pPr marL="3657600" marR="0" lvl="7" indent="-374650" algn="l" rtl="0">
              <a:lnSpc>
                <a:spcPct val="100000"/>
              </a:lnSpc>
              <a:spcBef>
                <a:spcPts val="2200"/>
              </a:spcBef>
              <a:spcAft>
                <a:spcPts val="0"/>
              </a:spcAft>
              <a:buClr>
                <a:srgbClr val="000000"/>
              </a:buClr>
              <a:buSzPts val="2300"/>
              <a:buFont typeface="Helvetica Neue"/>
              <a:buChar char="•"/>
              <a:defRPr sz="1800" b="0" i="0" u="none" strike="noStrike" cap="none">
                <a:solidFill>
                  <a:srgbClr val="000000"/>
                </a:solidFill>
                <a:latin typeface="Helvetica Neue"/>
                <a:ea typeface="Helvetica Neue"/>
                <a:cs typeface="Helvetica Neue"/>
                <a:sym typeface="Helvetica Neue"/>
              </a:defRPr>
            </a:lvl8pPr>
            <a:lvl9pPr marL="4114800" marR="0" lvl="8" indent="-374650" algn="l" rtl="0">
              <a:lnSpc>
                <a:spcPct val="100000"/>
              </a:lnSpc>
              <a:spcBef>
                <a:spcPts val="2200"/>
              </a:spcBef>
              <a:spcAft>
                <a:spcPts val="0"/>
              </a:spcAft>
              <a:buClr>
                <a:srgbClr val="000000"/>
              </a:buClr>
              <a:buSzPts val="2300"/>
              <a:buFont typeface="Helvetica Neue"/>
              <a:buChar char="•"/>
              <a:defRPr sz="1800" b="0" i="0" u="none" strike="noStrike" cap="none">
                <a:solidFill>
                  <a:srgbClr val="000000"/>
                </a:solidFill>
                <a:latin typeface="Helvetica Neue"/>
                <a:ea typeface="Helvetica Neue"/>
                <a:cs typeface="Helvetica Neue"/>
                <a:sym typeface="Helvetica Neu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Headline Top, Bullets">
  <p:cSld name="Headline Top, Bullets">
    <p:spTree>
      <p:nvGrpSpPr>
        <p:cNvPr id="1" name="Shape 30"/>
        <p:cNvGrpSpPr/>
        <p:nvPr/>
      </p:nvGrpSpPr>
      <p:grpSpPr>
        <a:xfrm>
          <a:off x="0" y="0"/>
          <a:ext cx="0" cy="0"/>
          <a:chOff x="0" y="0"/>
          <a:chExt cx="0" cy="0"/>
        </a:xfrm>
      </p:grpSpPr>
      <p:pic>
        <p:nvPicPr>
          <p:cNvPr id="31" name="Google Shape;31;p4" descr="SAISD Blue.png"/>
          <p:cNvPicPr preferRelativeResize="0"/>
          <p:nvPr/>
        </p:nvPicPr>
        <p:blipFill rotWithShape="1">
          <a:blip r:embed="rId2">
            <a:alphaModFix/>
          </a:blip>
          <a:srcRect/>
          <a:stretch/>
        </p:blipFill>
        <p:spPr>
          <a:xfrm>
            <a:off x="8323654" y="4578500"/>
            <a:ext cx="668619" cy="464772"/>
          </a:xfrm>
          <a:prstGeom prst="rect">
            <a:avLst/>
          </a:prstGeom>
          <a:noFill/>
          <a:ln>
            <a:noFill/>
          </a:ln>
        </p:spPr>
      </p:pic>
      <p:cxnSp>
        <p:nvCxnSpPr>
          <p:cNvPr id="32" name="Google Shape;32;p4"/>
          <p:cNvCxnSpPr/>
          <p:nvPr/>
        </p:nvCxnSpPr>
        <p:spPr>
          <a:xfrm>
            <a:off x="200025" y="4945927"/>
            <a:ext cx="7930800" cy="0"/>
          </a:xfrm>
          <a:prstGeom prst="straightConnector1">
            <a:avLst/>
          </a:prstGeom>
          <a:noFill/>
          <a:ln w="63500" cap="flat" cmpd="sng">
            <a:solidFill>
              <a:srgbClr val="253667"/>
            </a:solidFill>
            <a:prstDash val="solid"/>
            <a:miter lim="400000"/>
            <a:headEnd type="none" w="sm" len="sm"/>
            <a:tailEnd type="none" w="sm" len="sm"/>
          </a:ln>
        </p:spPr>
      </p:cxnSp>
      <p:sp>
        <p:nvSpPr>
          <p:cNvPr id="33" name="Google Shape;33;p4"/>
          <p:cNvSpPr/>
          <p:nvPr/>
        </p:nvSpPr>
        <p:spPr>
          <a:xfrm>
            <a:off x="-5921" y="-685"/>
            <a:ext cx="1071900" cy="119100"/>
          </a:xfrm>
          <a:prstGeom prst="rect">
            <a:avLst/>
          </a:prstGeom>
          <a:solidFill>
            <a:srgbClr val="253667"/>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100"/>
              <a:buFont typeface="Helvetica Neue"/>
              <a:buNone/>
            </a:pPr>
            <a:endParaRPr sz="1100" b="1" i="0" u="none" strike="noStrike" cap="none">
              <a:solidFill>
                <a:srgbClr val="000000"/>
              </a:solidFill>
              <a:latin typeface="Helvetica Neue"/>
              <a:ea typeface="Helvetica Neue"/>
              <a:cs typeface="Helvetica Neue"/>
              <a:sym typeface="Helvetica Neue"/>
            </a:endParaRPr>
          </a:p>
        </p:txBody>
      </p:sp>
      <p:sp>
        <p:nvSpPr>
          <p:cNvPr id="34" name="Google Shape;34;p4"/>
          <p:cNvSpPr/>
          <p:nvPr/>
        </p:nvSpPr>
        <p:spPr>
          <a:xfrm>
            <a:off x="1059564" y="-685"/>
            <a:ext cx="1071900" cy="119100"/>
          </a:xfrm>
          <a:prstGeom prst="rect">
            <a:avLst/>
          </a:prstGeom>
          <a:solidFill>
            <a:srgbClr val="FBCE2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100"/>
              <a:buFont typeface="Helvetica Neue"/>
              <a:buNone/>
            </a:pPr>
            <a:endParaRPr sz="1100" b="1" i="0" u="none" strike="noStrike" cap="none">
              <a:solidFill>
                <a:srgbClr val="000000"/>
              </a:solidFill>
              <a:latin typeface="Helvetica Neue"/>
              <a:ea typeface="Helvetica Neue"/>
              <a:cs typeface="Helvetica Neue"/>
              <a:sym typeface="Helvetica Neue"/>
            </a:endParaRPr>
          </a:p>
        </p:txBody>
      </p:sp>
      <p:cxnSp>
        <p:nvCxnSpPr>
          <p:cNvPr id="35" name="Google Shape;35;p4"/>
          <p:cNvCxnSpPr/>
          <p:nvPr/>
        </p:nvCxnSpPr>
        <p:spPr>
          <a:xfrm>
            <a:off x="606585" y="719263"/>
            <a:ext cx="7930800" cy="0"/>
          </a:xfrm>
          <a:prstGeom prst="straightConnector1">
            <a:avLst/>
          </a:prstGeom>
          <a:noFill/>
          <a:ln w="25400" cap="flat" cmpd="sng">
            <a:solidFill>
              <a:srgbClr val="FBCE20"/>
            </a:solidFill>
            <a:prstDash val="solid"/>
            <a:miter lim="400000"/>
            <a:headEnd type="none" w="sm" len="sm"/>
            <a:tailEnd type="none" w="sm" len="sm"/>
          </a:ln>
        </p:spPr>
      </p:cxnSp>
      <p:sp>
        <p:nvSpPr>
          <p:cNvPr id="36" name="Google Shape;36;p4"/>
          <p:cNvSpPr txBox="1">
            <a:spLocks noGrp="1"/>
          </p:cNvSpPr>
          <p:nvPr>
            <p:ph type="body" idx="1"/>
          </p:nvPr>
        </p:nvSpPr>
        <p:spPr>
          <a:xfrm>
            <a:off x="606476" y="312173"/>
            <a:ext cx="7931100" cy="385800"/>
          </a:xfrm>
          <a:prstGeom prst="rect">
            <a:avLst/>
          </a:prstGeom>
          <a:noFill/>
          <a:ln>
            <a:noFill/>
          </a:ln>
        </p:spPr>
        <p:txBody>
          <a:bodyPr spcFirstLastPara="1" wrap="square" lIns="34275" tIns="17150" rIns="34275" bIns="17150" anchor="t" anchorCtr="0">
            <a:spAutoFit/>
          </a:bodyPr>
          <a:lstStyle>
            <a:lvl1pPr marL="457200" marR="0" lvl="0" indent="-228600" algn="l" rtl="0">
              <a:lnSpc>
                <a:spcPct val="100000"/>
              </a:lnSpc>
              <a:spcBef>
                <a:spcPts val="0"/>
              </a:spcBef>
              <a:spcAft>
                <a:spcPts val="0"/>
              </a:spcAft>
              <a:buClr>
                <a:srgbClr val="253667"/>
              </a:buClr>
              <a:buSzPts val="2300"/>
              <a:buFont typeface="Montserrat"/>
              <a:buNone/>
              <a:defRPr sz="2300" b="1" i="1" u="none" strike="noStrike" cap="none">
                <a:solidFill>
                  <a:srgbClr val="253667"/>
                </a:solidFill>
                <a:latin typeface="Montserrat"/>
                <a:ea typeface="Montserrat"/>
                <a:cs typeface="Montserrat"/>
                <a:sym typeface="Montserrat"/>
              </a:defRPr>
            </a:lvl1pPr>
            <a:lvl2pPr marL="914400" marR="0" lvl="1" indent="-374650" algn="l" rtl="0">
              <a:lnSpc>
                <a:spcPct val="100000"/>
              </a:lnSpc>
              <a:spcBef>
                <a:spcPts val="2200"/>
              </a:spcBef>
              <a:spcAft>
                <a:spcPts val="0"/>
              </a:spcAft>
              <a:buClr>
                <a:srgbClr val="000000"/>
              </a:buClr>
              <a:buSzPts val="2300"/>
              <a:buFont typeface="Helvetica Neue"/>
              <a:buChar char="•"/>
              <a:defRPr sz="1800" b="0" i="0" u="none" strike="noStrike" cap="none">
                <a:solidFill>
                  <a:srgbClr val="000000"/>
                </a:solidFill>
                <a:latin typeface="Helvetica Neue"/>
                <a:ea typeface="Helvetica Neue"/>
                <a:cs typeface="Helvetica Neue"/>
                <a:sym typeface="Helvetica Neue"/>
              </a:defRPr>
            </a:lvl2pPr>
            <a:lvl3pPr marL="1371600" marR="0" lvl="2" indent="-374650" algn="l" rtl="0">
              <a:lnSpc>
                <a:spcPct val="100000"/>
              </a:lnSpc>
              <a:spcBef>
                <a:spcPts val="2200"/>
              </a:spcBef>
              <a:spcAft>
                <a:spcPts val="0"/>
              </a:spcAft>
              <a:buClr>
                <a:srgbClr val="000000"/>
              </a:buClr>
              <a:buSzPts val="2300"/>
              <a:buFont typeface="Helvetica Neue"/>
              <a:buChar char="•"/>
              <a:defRPr sz="1800" b="0" i="0" u="none" strike="noStrike" cap="none">
                <a:solidFill>
                  <a:srgbClr val="000000"/>
                </a:solidFill>
                <a:latin typeface="Helvetica Neue"/>
                <a:ea typeface="Helvetica Neue"/>
                <a:cs typeface="Helvetica Neue"/>
                <a:sym typeface="Helvetica Neue"/>
              </a:defRPr>
            </a:lvl3pPr>
            <a:lvl4pPr marL="1828800" marR="0" lvl="3" indent="-374650" algn="l" rtl="0">
              <a:lnSpc>
                <a:spcPct val="100000"/>
              </a:lnSpc>
              <a:spcBef>
                <a:spcPts val="2200"/>
              </a:spcBef>
              <a:spcAft>
                <a:spcPts val="0"/>
              </a:spcAft>
              <a:buClr>
                <a:srgbClr val="000000"/>
              </a:buClr>
              <a:buSzPts val="2300"/>
              <a:buFont typeface="Helvetica Neue"/>
              <a:buChar char="•"/>
              <a:defRPr sz="1800" b="0" i="0" u="none" strike="noStrike" cap="none">
                <a:solidFill>
                  <a:srgbClr val="000000"/>
                </a:solidFill>
                <a:latin typeface="Helvetica Neue"/>
                <a:ea typeface="Helvetica Neue"/>
                <a:cs typeface="Helvetica Neue"/>
                <a:sym typeface="Helvetica Neue"/>
              </a:defRPr>
            </a:lvl4pPr>
            <a:lvl5pPr marL="2286000" marR="0" lvl="4" indent="-374650" algn="l" rtl="0">
              <a:lnSpc>
                <a:spcPct val="100000"/>
              </a:lnSpc>
              <a:spcBef>
                <a:spcPts val="2200"/>
              </a:spcBef>
              <a:spcAft>
                <a:spcPts val="0"/>
              </a:spcAft>
              <a:buClr>
                <a:srgbClr val="000000"/>
              </a:buClr>
              <a:buSzPts val="2300"/>
              <a:buFont typeface="Helvetica Neue"/>
              <a:buChar char="•"/>
              <a:defRPr sz="1800" b="0" i="0" u="none" strike="noStrike" cap="none">
                <a:solidFill>
                  <a:srgbClr val="000000"/>
                </a:solidFill>
                <a:latin typeface="Helvetica Neue"/>
                <a:ea typeface="Helvetica Neue"/>
                <a:cs typeface="Helvetica Neue"/>
                <a:sym typeface="Helvetica Neue"/>
              </a:defRPr>
            </a:lvl5pPr>
            <a:lvl6pPr marL="2743200" marR="0" lvl="5" indent="-374650" algn="l" rtl="0">
              <a:lnSpc>
                <a:spcPct val="100000"/>
              </a:lnSpc>
              <a:spcBef>
                <a:spcPts val="2200"/>
              </a:spcBef>
              <a:spcAft>
                <a:spcPts val="0"/>
              </a:spcAft>
              <a:buClr>
                <a:srgbClr val="000000"/>
              </a:buClr>
              <a:buSzPts val="2300"/>
              <a:buFont typeface="Helvetica Neue"/>
              <a:buChar char="•"/>
              <a:defRPr sz="1800" b="0" i="0" u="none" strike="noStrike" cap="none">
                <a:solidFill>
                  <a:srgbClr val="000000"/>
                </a:solidFill>
                <a:latin typeface="Helvetica Neue"/>
                <a:ea typeface="Helvetica Neue"/>
                <a:cs typeface="Helvetica Neue"/>
                <a:sym typeface="Helvetica Neue"/>
              </a:defRPr>
            </a:lvl6pPr>
            <a:lvl7pPr marL="3200400" marR="0" lvl="6" indent="-374650" algn="l" rtl="0">
              <a:lnSpc>
                <a:spcPct val="100000"/>
              </a:lnSpc>
              <a:spcBef>
                <a:spcPts val="2200"/>
              </a:spcBef>
              <a:spcAft>
                <a:spcPts val="0"/>
              </a:spcAft>
              <a:buClr>
                <a:srgbClr val="000000"/>
              </a:buClr>
              <a:buSzPts val="2300"/>
              <a:buFont typeface="Helvetica Neue"/>
              <a:buChar char="•"/>
              <a:defRPr sz="1800" b="0" i="0" u="none" strike="noStrike" cap="none">
                <a:solidFill>
                  <a:srgbClr val="000000"/>
                </a:solidFill>
                <a:latin typeface="Helvetica Neue"/>
                <a:ea typeface="Helvetica Neue"/>
                <a:cs typeface="Helvetica Neue"/>
                <a:sym typeface="Helvetica Neue"/>
              </a:defRPr>
            </a:lvl7pPr>
            <a:lvl8pPr marL="3657600" marR="0" lvl="7" indent="-374650" algn="l" rtl="0">
              <a:lnSpc>
                <a:spcPct val="100000"/>
              </a:lnSpc>
              <a:spcBef>
                <a:spcPts val="2200"/>
              </a:spcBef>
              <a:spcAft>
                <a:spcPts val="0"/>
              </a:spcAft>
              <a:buClr>
                <a:srgbClr val="000000"/>
              </a:buClr>
              <a:buSzPts val="2300"/>
              <a:buFont typeface="Helvetica Neue"/>
              <a:buChar char="•"/>
              <a:defRPr sz="1800" b="0" i="0" u="none" strike="noStrike" cap="none">
                <a:solidFill>
                  <a:srgbClr val="000000"/>
                </a:solidFill>
                <a:latin typeface="Helvetica Neue"/>
                <a:ea typeface="Helvetica Neue"/>
                <a:cs typeface="Helvetica Neue"/>
                <a:sym typeface="Helvetica Neue"/>
              </a:defRPr>
            </a:lvl8pPr>
            <a:lvl9pPr marL="4114800" marR="0" lvl="8" indent="-374650" algn="l" rtl="0">
              <a:lnSpc>
                <a:spcPct val="100000"/>
              </a:lnSpc>
              <a:spcBef>
                <a:spcPts val="2200"/>
              </a:spcBef>
              <a:spcAft>
                <a:spcPts val="0"/>
              </a:spcAft>
              <a:buClr>
                <a:srgbClr val="000000"/>
              </a:buClr>
              <a:buSzPts val="2300"/>
              <a:buFont typeface="Helvetica Neue"/>
              <a:buChar char="•"/>
              <a:defRPr sz="1800" b="0" i="0" u="none" strike="noStrike" cap="none">
                <a:solidFill>
                  <a:srgbClr val="000000"/>
                </a:solidFill>
                <a:latin typeface="Helvetica Neue"/>
                <a:ea typeface="Helvetica Neue"/>
                <a:cs typeface="Helvetica Neue"/>
                <a:sym typeface="Helvetica Neue"/>
              </a:defRPr>
            </a:lvl9pPr>
          </a:lstStyle>
          <a:p>
            <a:endParaRPr/>
          </a:p>
        </p:txBody>
      </p:sp>
      <p:sp>
        <p:nvSpPr>
          <p:cNvPr id="37" name="Google Shape;37;p4"/>
          <p:cNvSpPr txBox="1">
            <a:spLocks noGrp="1"/>
          </p:cNvSpPr>
          <p:nvPr>
            <p:ph type="body" idx="2"/>
          </p:nvPr>
        </p:nvSpPr>
        <p:spPr>
          <a:xfrm>
            <a:off x="586397" y="1198848"/>
            <a:ext cx="949800" cy="1306200"/>
          </a:xfrm>
          <a:prstGeom prst="rect">
            <a:avLst/>
          </a:prstGeom>
          <a:noFill/>
          <a:ln>
            <a:noFill/>
          </a:ln>
        </p:spPr>
        <p:txBody>
          <a:bodyPr spcFirstLastPara="1" wrap="square" lIns="34275" tIns="17150" rIns="34275" bIns="17150" anchor="t" anchorCtr="0">
            <a:spAutoFit/>
          </a:bodyPr>
          <a:lstStyle>
            <a:lvl1pPr marL="457200" marR="0" lvl="0" indent="-374650" algn="l" rtl="0">
              <a:lnSpc>
                <a:spcPct val="100000"/>
              </a:lnSpc>
              <a:spcBef>
                <a:spcPts val="2200"/>
              </a:spcBef>
              <a:spcAft>
                <a:spcPts val="0"/>
              </a:spcAft>
              <a:buClr>
                <a:srgbClr val="000000"/>
              </a:buClr>
              <a:buSzPts val="2300"/>
              <a:buFont typeface="Montserrat"/>
              <a:buChar char="•"/>
              <a:defRPr sz="1800" b="0" i="0" u="none" strike="noStrike" cap="none">
                <a:solidFill>
                  <a:srgbClr val="000000"/>
                </a:solidFill>
                <a:latin typeface="Montserrat"/>
                <a:ea typeface="Montserrat"/>
                <a:cs typeface="Montserrat"/>
                <a:sym typeface="Montserrat"/>
              </a:defRPr>
            </a:lvl1pPr>
            <a:lvl2pPr marL="914400" marR="0" lvl="1" indent="-374650" algn="l" rtl="0">
              <a:lnSpc>
                <a:spcPct val="100000"/>
              </a:lnSpc>
              <a:spcBef>
                <a:spcPts val="2200"/>
              </a:spcBef>
              <a:spcAft>
                <a:spcPts val="0"/>
              </a:spcAft>
              <a:buClr>
                <a:srgbClr val="000000"/>
              </a:buClr>
              <a:buSzPts val="2300"/>
              <a:buFont typeface="Helvetica Neue"/>
              <a:buChar char="•"/>
              <a:defRPr sz="1800" b="0" i="0" u="none" strike="noStrike" cap="none">
                <a:solidFill>
                  <a:srgbClr val="000000"/>
                </a:solidFill>
                <a:latin typeface="Helvetica Neue"/>
                <a:ea typeface="Helvetica Neue"/>
                <a:cs typeface="Helvetica Neue"/>
                <a:sym typeface="Helvetica Neue"/>
              </a:defRPr>
            </a:lvl2pPr>
            <a:lvl3pPr marL="1371600" marR="0" lvl="2" indent="-374650" algn="l" rtl="0">
              <a:lnSpc>
                <a:spcPct val="100000"/>
              </a:lnSpc>
              <a:spcBef>
                <a:spcPts val="2200"/>
              </a:spcBef>
              <a:spcAft>
                <a:spcPts val="0"/>
              </a:spcAft>
              <a:buClr>
                <a:srgbClr val="000000"/>
              </a:buClr>
              <a:buSzPts val="2300"/>
              <a:buFont typeface="Helvetica Neue"/>
              <a:buChar char="•"/>
              <a:defRPr sz="1800" b="0" i="0" u="none" strike="noStrike" cap="none">
                <a:solidFill>
                  <a:srgbClr val="000000"/>
                </a:solidFill>
                <a:latin typeface="Helvetica Neue"/>
                <a:ea typeface="Helvetica Neue"/>
                <a:cs typeface="Helvetica Neue"/>
                <a:sym typeface="Helvetica Neue"/>
              </a:defRPr>
            </a:lvl3pPr>
            <a:lvl4pPr marL="1828800" marR="0" lvl="3" indent="-374650" algn="l" rtl="0">
              <a:lnSpc>
                <a:spcPct val="100000"/>
              </a:lnSpc>
              <a:spcBef>
                <a:spcPts val="2200"/>
              </a:spcBef>
              <a:spcAft>
                <a:spcPts val="0"/>
              </a:spcAft>
              <a:buClr>
                <a:srgbClr val="000000"/>
              </a:buClr>
              <a:buSzPts val="2300"/>
              <a:buFont typeface="Helvetica Neue"/>
              <a:buChar char="•"/>
              <a:defRPr sz="1800" b="0" i="0" u="none" strike="noStrike" cap="none">
                <a:solidFill>
                  <a:srgbClr val="000000"/>
                </a:solidFill>
                <a:latin typeface="Helvetica Neue"/>
                <a:ea typeface="Helvetica Neue"/>
                <a:cs typeface="Helvetica Neue"/>
                <a:sym typeface="Helvetica Neue"/>
              </a:defRPr>
            </a:lvl4pPr>
            <a:lvl5pPr marL="2286000" marR="0" lvl="4" indent="-374650" algn="l" rtl="0">
              <a:lnSpc>
                <a:spcPct val="100000"/>
              </a:lnSpc>
              <a:spcBef>
                <a:spcPts val="2200"/>
              </a:spcBef>
              <a:spcAft>
                <a:spcPts val="0"/>
              </a:spcAft>
              <a:buClr>
                <a:srgbClr val="000000"/>
              </a:buClr>
              <a:buSzPts val="2300"/>
              <a:buFont typeface="Helvetica Neue"/>
              <a:buChar char="•"/>
              <a:defRPr sz="1800" b="0" i="0" u="none" strike="noStrike" cap="none">
                <a:solidFill>
                  <a:srgbClr val="000000"/>
                </a:solidFill>
                <a:latin typeface="Helvetica Neue"/>
                <a:ea typeface="Helvetica Neue"/>
                <a:cs typeface="Helvetica Neue"/>
                <a:sym typeface="Helvetica Neue"/>
              </a:defRPr>
            </a:lvl5pPr>
            <a:lvl6pPr marL="2743200" marR="0" lvl="5" indent="-374650" algn="l" rtl="0">
              <a:lnSpc>
                <a:spcPct val="100000"/>
              </a:lnSpc>
              <a:spcBef>
                <a:spcPts val="2200"/>
              </a:spcBef>
              <a:spcAft>
                <a:spcPts val="0"/>
              </a:spcAft>
              <a:buClr>
                <a:srgbClr val="000000"/>
              </a:buClr>
              <a:buSzPts val="2300"/>
              <a:buFont typeface="Helvetica Neue"/>
              <a:buChar char="•"/>
              <a:defRPr sz="1800" b="0" i="0" u="none" strike="noStrike" cap="none">
                <a:solidFill>
                  <a:srgbClr val="000000"/>
                </a:solidFill>
                <a:latin typeface="Helvetica Neue"/>
                <a:ea typeface="Helvetica Neue"/>
                <a:cs typeface="Helvetica Neue"/>
                <a:sym typeface="Helvetica Neue"/>
              </a:defRPr>
            </a:lvl6pPr>
            <a:lvl7pPr marL="3200400" marR="0" lvl="6" indent="-374650" algn="l" rtl="0">
              <a:lnSpc>
                <a:spcPct val="100000"/>
              </a:lnSpc>
              <a:spcBef>
                <a:spcPts val="2200"/>
              </a:spcBef>
              <a:spcAft>
                <a:spcPts val="0"/>
              </a:spcAft>
              <a:buClr>
                <a:srgbClr val="000000"/>
              </a:buClr>
              <a:buSzPts val="2300"/>
              <a:buFont typeface="Helvetica Neue"/>
              <a:buChar char="•"/>
              <a:defRPr sz="1800" b="0" i="0" u="none" strike="noStrike" cap="none">
                <a:solidFill>
                  <a:srgbClr val="000000"/>
                </a:solidFill>
                <a:latin typeface="Helvetica Neue"/>
                <a:ea typeface="Helvetica Neue"/>
                <a:cs typeface="Helvetica Neue"/>
                <a:sym typeface="Helvetica Neue"/>
              </a:defRPr>
            </a:lvl7pPr>
            <a:lvl8pPr marL="3657600" marR="0" lvl="7" indent="-374650" algn="l" rtl="0">
              <a:lnSpc>
                <a:spcPct val="100000"/>
              </a:lnSpc>
              <a:spcBef>
                <a:spcPts val="2200"/>
              </a:spcBef>
              <a:spcAft>
                <a:spcPts val="0"/>
              </a:spcAft>
              <a:buClr>
                <a:srgbClr val="000000"/>
              </a:buClr>
              <a:buSzPts val="2300"/>
              <a:buFont typeface="Helvetica Neue"/>
              <a:buChar char="•"/>
              <a:defRPr sz="1800" b="0" i="0" u="none" strike="noStrike" cap="none">
                <a:solidFill>
                  <a:srgbClr val="000000"/>
                </a:solidFill>
                <a:latin typeface="Helvetica Neue"/>
                <a:ea typeface="Helvetica Neue"/>
                <a:cs typeface="Helvetica Neue"/>
                <a:sym typeface="Helvetica Neue"/>
              </a:defRPr>
            </a:lvl8pPr>
            <a:lvl9pPr marL="4114800" marR="0" lvl="8" indent="-374650" algn="l" rtl="0">
              <a:lnSpc>
                <a:spcPct val="100000"/>
              </a:lnSpc>
              <a:spcBef>
                <a:spcPts val="2200"/>
              </a:spcBef>
              <a:spcAft>
                <a:spcPts val="0"/>
              </a:spcAft>
              <a:buClr>
                <a:srgbClr val="000000"/>
              </a:buClr>
              <a:buSzPts val="2300"/>
              <a:buFont typeface="Helvetica Neue"/>
              <a:buChar char="•"/>
              <a:defRPr sz="1800" b="0" i="0" u="none" strike="noStrike" cap="none">
                <a:solidFill>
                  <a:srgbClr val="000000"/>
                </a:solidFill>
                <a:latin typeface="Helvetica Neue"/>
                <a:ea typeface="Helvetica Neue"/>
                <a:cs typeface="Helvetica Neue"/>
                <a:sym typeface="Helvetica Neu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Footer w/Logo">
  <p:cSld name="Footer w/Logo">
    <p:spTree>
      <p:nvGrpSpPr>
        <p:cNvPr id="1" name="Shape 38"/>
        <p:cNvGrpSpPr/>
        <p:nvPr/>
      </p:nvGrpSpPr>
      <p:grpSpPr>
        <a:xfrm>
          <a:off x="0" y="0"/>
          <a:ext cx="0" cy="0"/>
          <a:chOff x="0" y="0"/>
          <a:chExt cx="0" cy="0"/>
        </a:xfrm>
      </p:grpSpPr>
      <p:pic>
        <p:nvPicPr>
          <p:cNvPr id="39" name="Google Shape;39;p5" descr="SAISD Blue.png"/>
          <p:cNvPicPr preferRelativeResize="0"/>
          <p:nvPr/>
        </p:nvPicPr>
        <p:blipFill rotWithShape="1">
          <a:blip r:embed="rId2">
            <a:alphaModFix/>
          </a:blip>
          <a:srcRect/>
          <a:stretch/>
        </p:blipFill>
        <p:spPr>
          <a:xfrm>
            <a:off x="8323654" y="4578500"/>
            <a:ext cx="668619" cy="464772"/>
          </a:xfrm>
          <a:prstGeom prst="rect">
            <a:avLst/>
          </a:prstGeom>
          <a:noFill/>
          <a:ln>
            <a:noFill/>
          </a:ln>
        </p:spPr>
      </p:pic>
      <p:cxnSp>
        <p:nvCxnSpPr>
          <p:cNvPr id="40" name="Google Shape;40;p5"/>
          <p:cNvCxnSpPr/>
          <p:nvPr/>
        </p:nvCxnSpPr>
        <p:spPr>
          <a:xfrm>
            <a:off x="200025" y="4945927"/>
            <a:ext cx="7930800" cy="0"/>
          </a:xfrm>
          <a:prstGeom prst="straightConnector1">
            <a:avLst/>
          </a:prstGeom>
          <a:noFill/>
          <a:ln w="63500" cap="flat" cmpd="sng">
            <a:solidFill>
              <a:srgbClr val="253667"/>
            </a:solidFill>
            <a:prstDash val="solid"/>
            <a:miter lim="400000"/>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lank">
  <p:cSld name="Blank">
    <p:spTree>
      <p:nvGrpSpPr>
        <p:cNvPr id="1" name="Shape 41"/>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2"/>
        <p:cNvGrpSpPr/>
        <p:nvPr/>
      </p:nvGrpSpPr>
      <p:grpSpPr>
        <a:xfrm>
          <a:off x="0" y="0"/>
          <a:ext cx="0" cy="0"/>
          <a:chOff x="0" y="0"/>
          <a:chExt cx="0" cy="0"/>
        </a:xfrm>
      </p:grpSpPr>
      <p:sp>
        <p:nvSpPr>
          <p:cNvPr id="43" name="Google Shape;43;p7"/>
          <p:cNvSpPr txBox="1">
            <a:spLocks noGrp="1"/>
          </p:cNvSpPr>
          <p:nvPr>
            <p:ph type="title"/>
          </p:nvPr>
        </p:nvSpPr>
        <p:spPr>
          <a:xfrm>
            <a:off x="722313" y="3305176"/>
            <a:ext cx="7772400" cy="1021500"/>
          </a:xfrm>
          <a:prstGeom prst="rect">
            <a:avLst/>
          </a:prstGeom>
          <a:noFill/>
          <a:ln>
            <a:noFill/>
          </a:ln>
        </p:spPr>
        <p:txBody>
          <a:bodyPr spcFirstLastPara="1" wrap="square" lIns="34275" tIns="17150" rIns="34275" bIns="17150" anchor="t" anchorCtr="0">
            <a:normAutofit/>
          </a:bodyPr>
          <a:lstStyle>
            <a:lvl1pPr marR="0" lvl="0" algn="l" rtl="0">
              <a:lnSpc>
                <a:spcPct val="100000"/>
              </a:lnSpc>
              <a:spcBef>
                <a:spcPts val="0"/>
              </a:spcBef>
              <a:spcAft>
                <a:spcPts val="0"/>
              </a:spcAft>
              <a:buClr>
                <a:srgbClr val="000000"/>
              </a:buClr>
              <a:buSzPts val="1500"/>
              <a:buFont typeface="Rockwell"/>
              <a:buNone/>
              <a:defRPr sz="3000" b="1"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500"/>
              <a:buFont typeface="Helvetica Neue"/>
              <a:buNone/>
              <a:defRPr sz="42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500"/>
              <a:buFont typeface="Helvetica Neue"/>
              <a:buNone/>
              <a:defRPr sz="42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500"/>
              <a:buFont typeface="Helvetica Neue"/>
              <a:buNone/>
              <a:defRPr sz="42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500"/>
              <a:buFont typeface="Helvetica Neue"/>
              <a:buNone/>
              <a:defRPr sz="42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500"/>
              <a:buFont typeface="Helvetica Neue"/>
              <a:buNone/>
              <a:defRPr sz="42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500"/>
              <a:buFont typeface="Helvetica Neue"/>
              <a:buNone/>
              <a:defRPr sz="42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500"/>
              <a:buFont typeface="Helvetica Neue"/>
              <a:buNone/>
              <a:defRPr sz="42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500"/>
              <a:buFont typeface="Helvetica Neue"/>
              <a:buNone/>
              <a:defRPr sz="4200" b="0" i="0" u="none" strike="noStrike" cap="none">
                <a:solidFill>
                  <a:srgbClr val="000000"/>
                </a:solidFill>
                <a:latin typeface="Helvetica Neue"/>
                <a:ea typeface="Helvetica Neue"/>
                <a:cs typeface="Helvetica Neue"/>
                <a:sym typeface="Helvetica Neue"/>
              </a:defRPr>
            </a:lvl9pPr>
          </a:lstStyle>
          <a:p>
            <a:endParaRPr/>
          </a:p>
        </p:txBody>
      </p:sp>
      <p:sp>
        <p:nvSpPr>
          <p:cNvPr id="44" name="Google Shape;44;p7"/>
          <p:cNvSpPr txBox="1">
            <a:spLocks noGrp="1"/>
          </p:cNvSpPr>
          <p:nvPr>
            <p:ph type="body" idx="1"/>
          </p:nvPr>
        </p:nvSpPr>
        <p:spPr>
          <a:xfrm>
            <a:off x="722313" y="2180035"/>
            <a:ext cx="7772400" cy="1125000"/>
          </a:xfrm>
          <a:prstGeom prst="rect">
            <a:avLst/>
          </a:prstGeom>
          <a:noFill/>
          <a:ln>
            <a:noFill/>
          </a:ln>
        </p:spPr>
        <p:txBody>
          <a:bodyPr spcFirstLastPara="1" wrap="square" lIns="34275" tIns="17150" rIns="34275" bIns="17150" anchor="b" anchorCtr="0">
            <a:normAutofit/>
          </a:bodyPr>
          <a:lstStyle>
            <a:lvl1pPr marL="457200" marR="0" lvl="0" indent="-228600" algn="l" rtl="0">
              <a:lnSpc>
                <a:spcPct val="100000"/>
              </a:lnSpc>
              <a:spcBef>
                <a:spcPts val="300"/>
              </a:spcBef>
              <a:spcAft>
                <a:spcPts val="0"/>
              </a:spcAft>
              <a:buClr>
                <a:srgbClr val="888888"/>
              </a:buClr>
              <a:buSzPts val="800"/>
              <a:buFont typeface="Helvetica Neue"/>
              <a:buNone/>
              <a:defRPr sz="1500" b="0" i="0" u="none" strike="noStrike" cap="none">
                <a:solidFill>
                  <a:srgbClr val="888888"/>
                </a:solidFill>
                <a:latin typeface="Helvetica Neue"/>
                <a:ea typeface="Helvetica Neue"/>
                <a:cs typeface="Helvetica Neue"/>
                <a:sym typeface="Helvetica Neue"/>
              </a:defRPr>
            </a:lvl1pPr>
            <a:lvl2pPr marL="914400" marR="0" lvl="1" indent="-228600" algn="l" rtl="0">
              <a:lnSpc>
                <a:spcPct val="100000"/>
              </a:lnSpc>
              <a:spcBef>
                <a:spcPts val="300"/>
              </a:spcBef>
              <a:spcAft>
                <a:spcPts val="0"/>
              </a:spcAft>
              <a:buClr>
                <a:srgbClr val="888888"/>
              </a:buClr>
              <a:buSzPts val="700"/>
              <a:buFont typeface="Helvetica Neue"/>
              <a:buNone/>
              <a:defRPr sz="1400" b="0" i="0" u="none" strike="noStrike" cap="none">
                <a:solidFill>
                  <a:srgbClr val="888888"/>
                </a:solidFill>
                <a:latin typeface="Helvetica Neue"/>
                <a:ea typeface="Helvetica Neue"/>
                <a:cs typeface="Helvetica Neue"/>
                <a:sym typeface="Helvetica Neue"/>
              </a:defRPr>
            </a:lvl2pPr>
            <a:lvl3pPr marL="1371600" marR="0" lvl="2" indent="-228600" algn="l" rtl="0">
              <a:lnSpc>
                <a:spcPct val="100000"/>
              </a:lnSpc>
              <a:spcBef>
                <a:spcPts val="200"/>
              </a:spcBef>
              <a:spcAft>
                <a:spcPts val="0"/>
              </a:spcAft>
              <a:buClr>
                <a:srgbClr val="888888"/>
              </a:buClr>
              <a:buSzPts val="600"/>
              <a:buFont typeface="Helvetica Neue"/>
              <a:buNone/>
              <a:defRPr sz="1200" b="0" i="0" u="none" strike="noStrike" cap="none">
                <a:solidFill>
                  <a:srgbClr val="888888"/>
                </a:solidFill>
                <a:latin typeface="Helvetica Neue"/>
                <a:ea typeface="Helvetica Neue"/>
                <a:cs typeface="Helvetica Neue"/>
                <a:sym typeface="Helvetica Neue"/>
              </a:defRPr>
            </a:lvl3pPr>
            <a:lvl4pPr marL="1828800" marR="0" lvl="3" indent="-228600" algn="l" rtl="0">
              <a:lnSpc>
                <a:spcPct val="100000"/>
              </a:lnSpc>
              <a:spcBef>
                <a:spcPts val="200"/>
              </a:spcBef>
              <a:spcAft>
                <a:spcPts val="0"/>
              </a:spcAft>
              <a:buClr>
                <a:srgbClr val="888888"/>
              </a:buClr>
              <a:buSzPts val="500"/>
              <a:buFont typeface="Helvetica Neue"/>
              <a:buNone/>
              <a:defRPr sz="1100" b="0" i="0" u="none" strike="noStrike" cap="none">
                <a:solidFill>
                  <a:srgbClr val="888888"/>
                </a:solidFill>
                <a:latin typeface="Helvetica Neue"/>
                <a:ea typeface="Helvetica Neue"/>
                <a:cs typeface="Helvetica Neue"/>
                <a:sym typeface="Helvetica Neue"/>
              </a:defRPr>
            </a:lvl4pPr>
            <a:lvl5pPr marL="2286000" marR="0" lvl="4" indent="-228600" algn="l" rtl="0">
              <a:lnSpc>
                <a:spcPct val="100000"/>
              </a:lnSpc>
              <a:spcBef>
                <a:spcPts val="200"/>
              </a:spcBef>
              <a:spcAft>
                <a:spcPts val="0"/>
              </a:spcAft>
              <a:buClr>
                <a:srgbClr val="888888"/>
              </a:buClr>
              <a:buSzPts val="500"/>
              <a:buFont typeface="Helvetica Neue"/>
              <a:buNone/>
              <a:defRPr sz="1100" b="0" i="0" u="none" strike="noStrike" cap="none">
                <a:solidFill>
                  <a:srgbClr val="888888"/>
                </a:solidFill>
                <a:latin typeface="Helvetica Neue"/>
                <a:ea typeface="Helvetica Neue"/>
                <a:cs typeface="Helvetica Neue"/>
                <a:sym typeface="Helvetica Neue"/>
              </a:defRPr>
            </a:lvl5pPr>
            <a:lvl6pPr marL="2743200" marR="0" lvl="5" indent="-228600" algn="l" rtl="0">
              <a:lnSpc>
                <a:spcPct val="100000"/>
              </a:lnSpc>
              <a:spcBef>
                <a:spcPts val="200"/>
              </a:spcBef>
              <a:spcAft>
                <a:spcPts val="0"/>
              </a:spcAft>
              <a:buClr>
                <a:srgbClr val="888888"/>
              </a:buClr>
              <a:buSzPts val="500"/>
              <a:buFont typeface="Helvetica Neue"/>
              <a:buNone/>
              <a:defRPr sz="1100" b="0" i="0" u="none" strike="noStrike" cap="none">
                <a:solidFill>
                  <a:srgbClr val="888888"/>
                </a:solidFill>
                <a:latin typeface="Helvetica Neue"/>
                <a:ea typeface="Helvetica Neue"/>
                <a:cs typeface="Helvetica Neue"/>
                <a:sym typeface="Helvetica Neue"/>
              </a:defRPr>
            </a:lvl6pPr>
            <a:lvl7pPr marL="3200400" marR="0" lvl="6" indent="-228600" algn="l" rtl="0">
              <a:lnSpc>
                <a:spcPct val="100000"/>
              </a:lnSpc>
              <a:spcBef>
                <a:spcPts val="200"/>
              </a:spcBef>
              <a:spcAft>
                <a:spcPts val="0"/>
              </a:spcAft>
              <a:buClr>
                <a:srgbClr val="888888"/>
              </a:buClr>
              <a:buSzPts val="500"/>
              <a:buFont typeface="Helvetica Neue"/>
              <a:buNone/>
              <a:defRPr sz="1100" b="0" i="0" u="none" strike="noStrike" cap="none">
                <a:solidFill>
                  <a:srgbClr val="888888"/>
                </a:solidFill>
                <a:latin typeface="Helvetica Neue"/>
                <a:ea typeface="Helvetica Neue"/>
                <a:cs typeface="Helvetica Neue"/>
                <a:sym typeface="Helvetica Neue"/>
              </a:defRPr>
            </a:lvl7pPr>
            <a:lvl8pPr marL="3657600" marR="0" lvl="7" indent="-228600" algn="l" rtl="0">
              <a:lnSpc>
                <a:spcPct val="100000"/>
              </a:lnSpc>
              <a:spcBef>
                <a:spcPts val="200"/>
              </a:spcBef>
              <a:spcAft>
                <a:spcPts val="0"/>
              </a:spcAft>
              <a:buClr>
                <a:srgbClr val="888888"/>
              </a:buClr>
              <a:buSzPts val="500"/>
              <a:buFont typeface="Helvetica Neue"/>
              <a:buNone/>
              <a:defRPr sz="1100" b="0" i="0" u="none" strike="noStrike" cap="none">
                <a:solidFill>
                  <a:srgbClr val="888888"/>
                </a:solidFill>
                <a:latin typeface="Helvetica Neue"/>
                <a:ea typeface="Helvetica Neue"/>
                <a:cs typeface="Helvetica Neue"/>
                <a:sym typeface="Helvetica Neue"/>
              </a:defRPr>
            </a:lvl8pPr>
            <a:lvl9pPr marL="4114800" marR="0" lvl="8" indent="-228600" algn="l" rtl="0">
              <a:lnSpc>
                <a:spcPct val="100000"/>
              </a:lnSpc>
              <a:spcBef>
                <a:spcPts val="200"/>
              </a:spcBef>
              <a:spcAft>
                <a:spcPts val="0"/>
              </a:spcAft>
              <a:buClr>
                <a:srgbClr val="888888"/>
              </a:buClr>
              <a:buSzPts val="500"/>
              <a:buFont typeface="Helvetica Neue"/>
              <a:buNone/>
              <a:defRPr sz="1100" b="0" i="0" u="none" strike="noStrike" cap="none">
                <a:solidFill>
                  <a:srgbClr val="888888"/>
                </a:solidFill>
                <a:latin typeface="Helvetica Neue"/>
                <a:ea typeface="Helvetica Neue"/>
                <a:cs typeface="Helvetica Neue"/>
                <a:sym typeface="Helvetica Neue"/>
              </a:defRPr>
            </a:lvl9pPr>
          </a:lstStyle>
          <a:p>
            <a:endParaRPr/>
          </a:p>
        </p:txBody>
      </p:sp>
      <p:sp>
        <p:nvSpPr>
          <p:cNvPr id="45" name="Google Shape;45;p7"/>
          <p:cNvSpPr txBox="1">
            <a:spLocks noGrp="1"/>
          </p:cNvSpPr>
          <p:nvPr>
            <p:ph type="sldNum" idx="12"/>
          </p:nvPr>
        </p:nvSpPr>
        <p:spPr>
          <a:xfrm>
            <a:off x="6553200" y="4767264"/>
            <a:ext cx="2133600" cy="273900"/>
          </a:xfrm>
          <a:prstGeom prst="rect">
            <a:avLst/>
          </a:prstGeom>
          <a:noFill/>
          <a:ln>
            <a:noFill/>
          </a:ln>
        </p:spPr>
        <p:txBody>
          <a:bodyPr spcFirstLastPara="1" wrap="square" lIns="34275" tIns="17150" rIns="34275" bIns="17150" anchor="t" anchorCtr="0">
            <a:noAutofit/>
          </a:bodyPr>
          <a:lstStyle>
            <a:lvl1pPr marL="0" marR="0" lvl="0" indent="0" algn="l" rtl="0">
              <a:lnSpc>
                <a:spcPct val="100000"/>
              </a:lnSpc>
              <a:spcBef>
                <a:spcPts val="0"/>
              </a:spcBef>
              <a:spcAft>
                <a:spcPts val="0"/>
              </a:spcAft>
              <a:buClr>
                <a:schemeClr val="dk1"/>
              </a:buClr>
              <a:buSzPts val="9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chemeClr val="dk1"/>
              </a:buClr>
              <a:buSzPts val="9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chemeClr val="dk1"/>
              </a:buClr>
              <a:buSzPts val="9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chemeClr val="dk1"/>
              </a:buClr>
              <a:buSzPts val="9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chemeClr val="dk1"/>
              </a:buClr>
              <a:buSzPts val="9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chemeClr val="dk1"/>
              </a:buClr>
              <a:buSzPts val="9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chemeClr val="dk1"/>
              </a:buClr>
              <a:buSzPts val="9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chemeClr val="dk1"/>
              </a:buClr>
              <a:buSzPts val="9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chemeClr val="dk1"/>
              </a:buClr>
              <a:buSzPts val="90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6"/>
        <p:cNvGrpSpPr/>
        <p:nvPr/>
      </p:nvGrpSpPr>
      <p:grpSpPr>
        <a:xfrm>
          <a:off x="0" y="0"/>
          <a:ext cx="0" cy="0"/>
          <a:chOff x="0" y="0"/>
          <a:chExt cx="0" cy="0"/>
        </a:xfrm>
      </p:grpSpPr>
      <p:sp>
        <p:nvSpPr>
          <p:cNvPr id="47" name="Google Shape;47;p8"/>
          <p:cNvSpPr txBox="1">
            <a:spLocks noGrp="1"/>
          </p:cNvSpPr>
          <p:nvPr>
            <p:ph type="title"/>
          </p:nvPr>
        </p:nvSpPr>
        <p:spPr>
          <a:xfrm>
            <a:off x="0" y="0"/>
            <a:ext cx="1125000" cy="1125000"/>
          </a:xfrm>
          <a:prstGeom prst="rect">
            <a:avLst/>
          </a:prstGeom>
          <a:noFill/>
          <a:ln>
            <a:noFill/>
          </a:ln>
        </p:spPr>
        <p:txBody>
          <a:bodyPr spcFirstLastPara="1" wrap="square" lIns="34275" tIns="17150" rIns="34275" bIns="17150" anchor="t" anchorCtr="0">
            <a:noAutofit/>
          </a:bodyPr>
          <a:lstStyle>
            <a:lvl1pPr marR="0" lvl="0" algn="ct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9pPr>
          </a:lstStyle>
          <a:p>
            <a:endParaRPr/>
          </a:p>
        </p:txBody>
      </p:sp>
      <p:sp>
        <p:nvSpPr>
          <p:cNvPr id="48" name="Google Shape;48;p8"/>
          <p:cNvSpPr txBox="1">
            <a:spLocks noGrp="1"/>
          </p:cNvSpPr>
          <p:nvPr>
            <p:ph type="body" idx="1"/>
          </p:nvPr>
        </p:nvSpPr>
        <p:spPr>
          <a:xfrm>
            <a:off x="0" y="0"/>
            <a:ext cx="1125000" cy="1125000"/>
          </a:xfrm>
          <a:prstGeom prst="rect">
            <a:avLst/>
          </a:prstGeom>
          <a:noFill/>
          <a:ln>
            <a:noFill/>
          </a:ln>
        </p:spPr>
        <p:txBody>
          <a:bodyPr spcFirstLastPara="1" wrap="square" lIns="34275" tIns="17150" rIns="34275" bIns="17150" anchor="t" anchorCtr="0">
            <a:noAutofit/>
          </a:bodyPr>
          <a:lstStyle>
            <a:lvl1pPr marL="457200" marR="0" lvl="0" indent="-374650" algn="l" rtl="0">
              <a:lnSpc>
                <a:spcPct val="100000"/>
              </a:lnSpc>
              <a:spcBef>
                <a:spcPts val="2200"/>
              </a:spcBef>
              <a:spcAft>
                <a:spcPts val="0"/>
              </a:spcAft>
              <a:buClr>
                <a:srgbClr val="000000"/>
              </a:buClr>
              <a:buSzPts val="2300"/>
              <a:buFont typeface="Helvetica Neue"/>
              <a:buChar char="•"/>
              <a:defRPr sz="1800" b="0" i="0" u="none" strike="noStrike" cap="none">
                <a:solidFill>
                  <a:srgbClr val="000000"/>
                </a:solidFill>
                <a:latin typeface="Helvetica Neue"/>
                <a:ea typeface="Helvetica Neue"/>
                <a:cs typeface="Helvetica Neue"/>
                <a:sym typeface="Helvetica Neue"/>
              </a:defRPr>
            </a:lvl1pPr>
            <a:lvl2pPr marL="914400" marR="0" lvl="1" indent="-374650" algn="l" rtl="0">
              <a:lnSpc>
                <a:spcPct val="100000"/>
              </a:lnSpc>
              <a:spcBef>
                <a:spcPts val="2200"/>
              </a:spcBef>
              <a:spcAft>
                <a:spcPts val="0"/>
              </a:spcAft>
              <a:buClr>
                <a:srgbClr val="000000"/>
              </a:buClr>
              <a:buSzPts val="2300"/>
              <a:buFont typeface="Helvetica Neue"/>
              <a:buChar char="•"/>
              <a:defRPr sz="1800" b="0" i="0" u="none" strike="noStrike" cap="none">
                <a:solidFill>
                  <a:srgbClr val="000000"/>
                </a:solidFill>
                <a:latin typeface="Helvetica Neue"/>
                <a:ea typeface="Helvetica Neue"/>
                <a:cs typeface="Helvetica Neue"/>
                <a:sym typeface="Helvetica Neue"/>
              </a:defRPr>
            </a:lvl2pPr>
            <a:lvl3pPr marL="1371600" marR="0" lvl="2" indent="-374650" algn="l" rtl="0">
              <a:lnSpc>
                <a:spcPct val="100000"/>
              </a:lnSpc>
              <a:spcBef>
                <a:spcPts val="2200"/>
              </a:spcBef>
              <a:spcAft>
                <a:spcPts val="0"/>
              </a:spcAft>
              <a:buClr>
                <a:srgbClr val="000000"/>
              </a:buClr>
              <a:buSzPts val="2300"/>
              <a:buFont typeface="Helvetica Neue"/>
              <a:buChar char="•"/>
              <a:defRPr sz="1800" b="0" i="0" u="none" strike="noStrike" cap="none">
                <a:solidFill>
                  <a:srgbClr val="000000"/>
                </a:solidFill>
                <a:latin typeface="Helvetica Neue"/>
                <a:ea typeface="Helvetica Neue"/>
                <a:cs typeface="Helvetica Neue"/>
                <a:sym typeface="Helvetica Neue"/>
              </a:defRPr>
            </a:lvl3pPr>
            <a:lvl4pPr marL="1828800" marR="0" lvl="3" indent="-374650" algn="l" rtl="0">
              <a:lnSpc>
                <a:spcPct val="100000"/>
              </a:lnSpc>
              <a:spcBef>
                <a:spcPts val="2200"/>
              </a:spcBef>
              <a:spcAft>
                <a:spcPts val="0"/>
              </a:spcAft>
              <a:buClr>
                <a:srgbClr val="000000"/>
              </a:buClr>
              <a:buSzPts val="2300"/>
              <a:buFont typeface="Helvetica Neue"/>
              <a:buChar char="•"/>
              <a:defRPr sz="1800" b="0" i="0" u="none" strike="noStrike" cap="none">
                <a:solidFill>
                  <a:srgbClr val="000000"/>
                </a:solidFill>
                <a:latin typeface="Helvetica Neue"/>
                <a:ea typeface="Helvetica Neue"/>
                <a:cs typeface="Helvetica Neue"/>
                <a:sym typeface="Helvetica Neue"/>
              </a:defRPr>
            </a:lvl4pPr>
            <a:lvl5pPr marL="2286000" marR="0" lvl="4" indent="-374650" algn="l" rtl="0">
              <a:lnSpc>
                <a:spcPct val="100000"/>
              </a:lnSpc>
              <a:spcBef>
                <a:spcPts val="2200"/>
              </a:spcBef>
              <a:spcAft>
                <a:spcPts val="0"/>
              </a:spcAft>
              <a:buClr>
                <a:srgbClr val="000000"/>
              </a:buClr>
              <a:buSzPts val="2300"/>
              <a:buFont typeface="Helvetica Neue"/>
              <a:buChar char="•"/>
              <a:defRPr sz="1800" b="0" i="0" u="none" strike="noStrike" cap="none">
                <a:solidFill>
                  <a:srgbClr val="000000"/>
                </a:solidFill>
                <a:latin typeface="Helvetica Neue"/>
                <a:ea typeface="Helvetica Neue"/>
                <a:cs typeface="Helvetica Neue"/>
                <a:sym typeface="Helvetica Neue"/>
              </a:defRPr>
            </a:lvl5pPr>
            <a:lvl6pPr marL="2743200" marR="0" lvl="5" indent="-374650" algn="l" rtl="0">
              <a:lnSpc>
                <a:spcPct val="100000"/>
              </a:lnSpc>
              <a:spcBef>
                <a:spcPts val="2200"/>
              </a:spcBef>
              <a:spcAft>
                <a:spcPts val="0"/>
              </a:spcAft>
              <a:buClr>
                <a:srgbClr val="000000"/>
              </a:buClr>
              <a:buSzPts val="2300"/>
              <a:buFont typeface="Helvetica Neue"/>
              <a:buChar char="•"/>
              <a:defRPr sz="1800" b="0" i="0" u="none" strike="noStrike" cap="none">
                <a:solidFill>
                  <a:srgbClr val="000000"/>
                </a:solidFill>
                <a:latin typeface="Helvetica Neue"/>
                <a:ea typeface="Helvetica Neue"/>
                <a:cs typeface="Helvetica Neue"/>
                <a:sym typeface="Helvetica Neue"/>
              </a:defRPr>
            </a:lvl6pPr>
            <a:lvl7pPr marL="3200400" marR="0" lvl="6" indent="-374650" algn="l" rtl="0">
              <a:lnSpc>
                <a:spcPct val="100000"/>
              </a:lnSpc>
              <a:spcBef>
                <a:spcPts val="2200"/>
              </a:spcBef>
              <a:spcAft>
                <a:spcPts val="0"/>
              </a:spcAft>
              <a:buClr>
                <a:srgbClr val="000000"/>
              </a:buClr>
              <a:buSzPts val="2300"/>
              <a:buFont typeface="Helvetica Neue"/>
              <a:buChar char="•"/>
              <a:defRPr sz="1800" b="0" i="0" u="none" strike="noStrike" cap="none">
                <a:solidFill>
                  <a:srgbClr val="000000"/>
                </a:solidFill>
                <a:latin typeface="Helvetica Neue"/>
                <a:ea typeface="Helvetica Neue"/>
                <a:cs typeface="Helvetica Neue"/>
                <a:sym typeface="Helvetica Neue"/>
              </a:defRPr>
            </a:lvl7pPr>
            <a:lvl8pPr marL="3657600" marR="0" lvl="7" indent="-374650" algn="l" rtl="0">
              <a:lnSpc>
                <a:spcPct val="100000"/>
              </a:lnSpc>
              <a:spcBef>
                <a:spcPts val="2200"/>
              </a:spcBef>
              <a:spcAft>
                <a:spcPts val="0"/>
              </a:spcAft>
              <a:buClr>
                <a:srgbClr val="000000"/>
              </a:buClr>
              <a:buSzPts val="2300"/>
              <a:buFont typeface="Helvetica Neue"/>
              <a:buChar char="•"/>
              <a:defRPr sz="1800" b="0" i="0" u="none" strike="noStrike" cap="none">
                <a:solidFill>
                  <a:srgbClr val="000000"/>
                </a:solidFill>
                <a:latin typeface="Helvetica Neue"/>
                <a:ea typeface="Helvetica Neue"/>
                <a:cs typeface="Helvetica Neue"/>
                <a:sym typeface="Helvetica Neue"/>
              </a:defRPr>
            </a:lvl8pPr>
            <a:lvl9pPr marL="4114800" marR="0" lvl="8" indent="-374650" algn="l" rtl="0">
              <a:lnSpc>
                <a:spcPct val="100000"/>
              </a:lnSpc>
              <a:spcBef>
                <a:spcPts val="2200"/>
              </a:spcBef>
              <a:spcAft>
                <a:spcPts val="0"/>
              </a:spcAft>
              <a:buClr>
                <a:srgbClr val="000000"/>
              </a:buClr>
              <a:buSzPts val="2300"/>
              <a:buFont typeface="Helvetica Neue"/>
              <a:buChar char="•"/>
              <a:defRPr sz="1800" b="0" i="0" u="none" strike="noStrike" cap="none">
                <a:solidFill>
                  <a:srgbClr val="000000"/>
                </a:solidFill>
                <a:latin typeface="Helvetica Neue"/>
                <a:ea typeface="Helvetica Neue"/>
                <a:cs typeface="Helvetica Neue"/>
                <a:sym typeface="Helvetica Neue"/>
              </a:defRPr>
            </a:lvl9pPr>
          </a:lstStyle>
          <a:p>
            <a:endParaRPr/>
          </a:p>
        </p:txBody>
      </p:sp>
      <p:sp>
        <p:nvSpPr>
          <p:cNvPr id="49" name="Google Shape;49;p8"/>
          <p:cNvSpPr txBox="1">
            <a:spLocks noGrp="1"/>
          </p:cNvSpPr>
          <p:nvPr>
            <p:ph type="sldNum" idx="12"/>
          </p:nvPr>
        </p:nvSpPr>
        <p:spPr>
          <a:xfrm>
            <a:off x="6553200" y="4767264"/>
            <a:ext cx="2133600" cy="273900"/>
          </a:xfrm>
          <a:prstGeom prst="rect">
            <a:avLst/>
          </a:prstGeom>
          <a:noFill/>
          <a:ln>
            <a:noFill/>
          </a:ln>
        </p:spPr>
        <p:txBody>
          <a:bodyPr spcFirstLastPara="1" wrap="square" lIns="34275" tIns="17150" rIns="34275" bIns="17150" anchor="t" anchorCtr="0">
            <a:noAutofit/>
          </a:bodyPr>
          <a:lstStyle>
            <a:lvl1pPr marL="0" marR="0" lvl="0" indent="0" algn="ctr" rtl="0">
              <a:lnSpc>
                <a:spcPct val="100000"/>
              </a:lnSpc>
              <a:spcBef>
                <a:spcPts val="0"/>
              </a:spcBef>
              <a:spcAft>
                <a:spcPts val="0"/>
              </a:spcAft>
              <a:buClr>
                <a:srgbClr val="000000"/>
              </a:buClr>
              <a:buSzPts val="1100"/>
              <a:buFont typeface="Helvetica Neue"/>
              <a:buNone/>
              <a:defRPr sz="1100" b="1"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1100"/>
              <a:buFont typeface="Helvetica Neue"/>
              <a:buNone/>
              <a:defRPr sz="1100" b="1"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1100"/>
              <a:buFont typeface="Helvetica Neue"/>
              <a:buNone/>
              <a:defRPr sz="1100" b="1"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1100"/>
              <a:buFont typeface="Helvetica Neue"/>
              <a:buNone/>
              <a:defRPr sz="1100" b="1"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1100"/>
              <a:buFont typeface="Helvetica Neue"/>
              <a:buNone/>
              <a:defRPr sz="1100" b="1"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1100"/>
              <a:buFont typeface="Helvetica Neue"/>
              <a:buNone/>
              <a:defRPr sz="1100" b="1"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1100"/>
              <a:buFont typeface="Helvetica Neue"/>
              <a:buNone/>
              <a:defRPr sz="1100" b="1"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1100"/>
              <a:buFont typeface="Helvetica Neue"/>
              <a:buNone/>
              <a:defRPr sz="1100" b="1"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1100"/>
              <a:buFont typeface="Helvetica Neue"/>
              <a:buNone/>
              <a:defRPr sz="1100" b="1"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cxnSp>
        <p:nvCxnSpPr>
          <p:cNvPr id="50" name="Google Shape;50;p8"/>
          <p:cNvCxnSpPr/>
          <p:nvPr/>
        </p:nvCxnSpPr>
        <p:spPr>
          <a:xfrm>
            <a:off x="457200" y="1063229"/>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Headline Top, Blank Center 2">
  <p:cSld name="TITLE_AND_BODY_2">
    <p:spTree>
      <p:nvGrpSpPr>
        <p:cNvPr id="1" name="Shape 51"/>
        <p:cNvGrpSpPr/>
        <p:nvPr/>
      </p:nvGrpSpPr>
      <p:grpSpPr>
        <a:xfrm>
          <a:off x="0" y="0"/>
          <a:ext cx="0" cy="0"/>
          <a:chOff x="0" y="0"/>
          <a:chExt cx="0" cy="0"/>
        </a:xfrm>
      </p:grpSpPr>
      <p:pic>
        <p:nvPicPr>
          <p:cNvPr id="52" name="Google Shape;52;p9" descr="SAISD Blue.png"/>
          <p:cNvPicPr preferRelativeResize="0"/>
          <p:nvPr/>
        </p:nvPicPr>
        <p:blipFill rotWithShape="1">
          <a:blip r:embed="rId2">
            <a:alphaModFix/>
          </a:blip>
          <a:srcRect/>
          <a:stretch/>
        </p:blipFill>
        <p:spPr>
          <a:xfrm>
            <a:off x="8323654" y="4578500"/>
            <a:ext cx="668613" cy="464772"/>
          </a:xfrm>
          <a:prstGeom prst="rect">
            <a:avLst/>
          </a:prstGeom>
          <a:noFill/>
          <a:ln>
            <a:noFill/>
          </a:ln>
        </p:spPr>
      </p:pic>
      <p:cxnSp>
        <p:nvCxnSpPr>
          <p:cNvPr id="53" name="Google Shape;53;p9"/>
          <p:cNvCxnSpPr/>
          <p:nvPr/>
        </p:nvCxnSpPr>
        <p:spPr>
          <a:xfrm>
            <a:off x="200025" y="4945927"/>
            <a:ext cx="7930800" cy="0"/>
          </a:xfrm>
          <a:prstGeom prst="straightConnector1">
            <a:avLst/>
          </a:prstGeom>
          <a:noFill/>
          <a:ln w="63500" cap="flat" cmpd="sng">
            <a:solidFill>
              <a:srgbClr val="253667"/>
            </a:solidFill>
            <a:prstDash val="solid"/>
            <a:miter lim="400000"/>
            <a:headEnd type="none" w="sm" len="sm"/>
            <a:tailEnd type="none" w="sm" len="sm"/>
          </a:ln>
        </p:spPr>
      </p:cxnSp>
      <p:sp>
        <p:nvSpPr>
          <p:cNvPr id="54" name="Google Shape;54;p9"/>
          <p:cNvSpPr/>
          <p:nvPr/>
        </p:nvSpPr>
        <p:spPr>
          <a:xfrm>
            <a:off x="-5921" y="-685"/>
            <a:ext cx="1071900" cy="119100"/>
          </a:xfrm>
          <a:prstGeom prst="rect">
            <a:avLst/>
          </a:prstGeom>
          <a:solidFill>
            <a:srgbClr val="253667"/>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100"/>
              <a:buFont typeface="Helvetica Neue"/>
              <a:buNone/>
            </a:pPr>
            <a:endParaRPr sz="1100" b="1" i="0" u="none" strike="noStrike" cap="none">
              <a:solidFill>
                <a:srgbClr val="000000"/>
              </a:solidFill>
              <a:latin typeface="Helvetica Neue"/>
              <a:ea typeface="Helvetica Neue"/>
              <a:cs typeface="Helvetica Neue"/>
              <a:sym typeface="Helvetica Neue"/>
            </a:endParaRPr>
          </a:p>
        </p:txBody>
      </p:sp>
      <p:sp>
        <p:nvSpPr>
          <p:cNvPr id="55" name="Google Shape;55;p9"/>
          <p:cNvSpPr/>
          <p:nvPr/>
        </p:nvSpPr>
        <p:spPr>
          <a:xfrm>
            <a:off x="1059564" y="-685"/>
            <a:ext cx="1071900" cy="119100"/>
          </a:xfrm>
          <a:prstGeom prst="rect">
            <a:avLst/>
          </a:prstGeom>
          <a:solidFill>
            <a:srgbClr val="FBCE2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100"/>
              <a:buFont typeface="Helvetica Neue"/>
              <a:buNone/>
            </a:pPr>
            <a:endParaRPr sz="1100" b="1" i="0" u="none" strike="noStrike" cap="none">
              <a:solidFill>
                <a:srgbClr val="000000"/>
              </a:solidFill>
              <a:latin typeface="Helvetica Neue"/>
              <a:ea typeface="Helvetica Neue"/>
              <a:cs typeface="Helvetica Neue"/>
              <a:sym typeface="Helvetica Neue"/>
            </a:endParaRPr>
          </a:p>
        </p:txBody>
      </p:sp>
      <p:cxnSp>
        <p:nvCxnSpPr>
          <p:cNvPr id="56" name="Google Shape;56;p9"/>
          <p:cNvCxnSpPr/>
          <p:nvPr/>
        </p:nvCxnSpPr>
        <p:spPr>
          <a:xfrm>
            <a:off x="606585" y="719263"/>
            <a:ext cx="7930800" cy="0"/>
          </a:xfrm>
          <a:prstGeom prst="straightConnector1">
            <a:avLst/>
          </a:prstGeom>
          <a:noFill/>
          <a:ln w="25400" cap="flat" cmpd="sng">
            <a:solidFill>
              <a:srgbClr val="FBCE20"/>
            </a:solidFill>
            <a:prstDash val="solid"/>
            <a:miter lim="400000"/>
            <a:headEnd type="none" w="sm" len="sm"/>
            <a:tailEnd type="none" w="sm" len="sm"/>
          </a:ln>
        </p:spPr>
      </p:cxnSp>
      <p:sp>
        <p:nvSpPr>
          <p:cNvPr id="57" name="Google Shape;57;p9"/>
          <p:cNvSpPr txBox="1">
            <a:spLocks noGrp="1"/>
          </p:cNvSpPr>
          <p:nvPr>
            <p:ph type="body" idx="1"/>
          </p:nvPr>
        </p:nvSpPr>
        <p:spPr>
          <a:xfrm>
            <a:off x="606476" y="312173"/>
            <a:ext cx="7931100" cy="385800"/>
          </a:xfrm>
          <a:prstGeom prst="rect">
            <a:avLst/>
          </a:prstGeom>
          <a:noFill/>
          <a:ln>
            <a:noFill/>
          </a:ln>
        </p:spPr>
        <p:txBody>
          <a:bodyPr spcFirstLastPara="1" wrap="square" lIns="34275" tIns="17150" rIns="34275" bIns="17150" anchor="t" anchorCtr="0">
            <a:spAutoFit/>
          </a:bodyPr>
          <a:lstStyle>
            <a:lvl1pPr marL="457200" marR="0" lvl="0" indent="-228600" algn="l">
              <a:lnSpc>
                <a:spcPct val="100000"/>
              </a:lnSpc>
              <a:spcBef>
                <a:spcPts val="0"/>
              </a:spcBef>
              <a:spcAft>
                <a:spcPts val="0"/>
              </a:spcAft>
              <a:buClr>
                <a:srgbClr val="253667"/>
              </a:buClr>
              <a:buSzPts val="2300"/>
              <a:buFont typeface="Montserrat"/>
              <a:buNone/>
              <a:defRPr sz="2300" b="1" i="1" u="none" strike="noStrike" cap="none">
                <a:solidFill>
                  <a:srgbClr val="253667"/>
                </a:solidFill>
                <a:latin typeface="Montserrat"/>
                <a:ea typeface="Montserrat"/>
                <a:cs typeface="Montserrat"/>
                <a:sym typeface="Montserrat"/>
              </a:defRPr>
            </a:lvl1pPr>
            <a:lvl2pPr marL="914400" marR="0" lvl="1" indent="-374650" algn="l">
              <a:lnSpc>
                <a:spcPct val="100000"/>
              </a:lnSpc>
              <a:spcBef>
                <a:spcPts val="2200"/>
              </a:spcBef>
              <a:spcAft>
                <a:spcPts val="0"/>
              </a:spcAft>
              <a:buClr>
                <a:srgbClr val="000000"/>
              </a:buClr>
              <a:buSzPts val="2300"/>
              <a:buFont typeface="Helvetica Neue"/>
              <a:buChar char="•"/>
              <a:defRPr sz="1800" b="0" i="0" u="none" strike="noStrike" cap="none">
                <a:solidFill>
                  <a:srgbClr val="000000"/>
                </a:solidFill>
                <a:latin typeface="Helvetica Neue"/>
                <a:ea typeface="Helvetica Neue"/>
                <a:cs typeface="Helvetica Neue"/>
                <a:sym typeface="Helvetica Neue"/>
              </a:defRPr>
            </a:lvl2pPr>
            <a:lvl3pPr marL="1371600" marR="0" lvl="2" indent="-374650" algn="l">
              <a:lnSpc>
                <a:spcPct val="100000"/>
              </a:lnSpc>
              <a:spcBef>
                <a:spcPts val="2200"/>
              </a:spcBef>
              <a:spcAft>
                <a:spcPts val="0"/>
              </a:spcAft>
              <a:buClr>
                <a:srgbClr val="000000"/>
              </a:buClr>
              <a:buSzPts val="2300"/>
              <a:buFont typeface="Helvetica Neue"/>
              <a:buChar char="•"/>
              <a:defRPr sz="1800" b="0" i="0" u="none" strike="noStrike" cap="none">
                <a:solidFill>
                  <a:srgbClr val="000000"/>
                </a:solidFill>
                <a:latin typeface="Helvetica Neue"/>
                <a:ea typeface="Helvetica Neue"/>
                <a:cs typeface="Helvetica Neue"/>
                <a:sym typeface="Helvetica Neue"/>
              </a:defRPr>
            </a:lvl3pPr>
            <a:lvl4pPr marL="1828800" marR="0" lvl="3" indent="-374650" algn="l">
              <a:lnSpc>
                <a:spcPct val="100000"/>
              </a:lnSpc>
              <a:spcBef>
                <a:spcPts val="2200"/>
              </a:spcBef>
              <a:spcAft>
                <a:spcPts val="0"/>
              </a:spcAft>
              <a:buClr>
                <a:srgbClr val="000000"/>
              </a:buClr>
              <a:buSzPts val="2300"/>
              <a:buFont typeface="Helvetica Neue"/>
              <a:buChar char="•"/>
              <a:defRPr sz="1800" b="0" i="0" u="none" strike="noStrike" cap="none">
                <a:solidFill>
                  <a:srgbClr val="000000"/>
                </a:solidFill>
                <a:latin typeface="Helvetica Neue"/>
                <a:ea typeface="Helvetica Neue"/>
                <a:cs typeface="Helvetica Neue"/>
                <a:sym typeface="Helvetica Neue"/>
              </a:defRPr>
            </a:lvl4pPr>
            <a:lvl5pPr marL="2286000" marR="0" lvl="4" indent="-374650" algn="l">
              <a:lnSpc>
                <a:spcPct val="100000"/>
              </a:lnSpc>
              <a:spcBef>
                <a:spcPts val="2200"/>
              </a:spcBef>
              <a:spcAft>
                <a:spcPts val="0"/>
              </a:spcAft>
              <a:buClr>
                <a:srgbClr val="000000"/>
              </a:buClr>
              <a:buSzPts val="2300"/>
              <a:buFont typeface="Helvetica Neue"/>
              <a:buChar char="•"/>
              <a:defRPr sz="1800" b="0" i="0" u="none" strike="noStrike" cap="none">
                <a:solidFill>
                  <a:srgbClr val="000000"/>
                </a:solidFill>
                <a:latin typeface="Helvetica Neue"/>
                <a:ea typeface="Helvetica Neue"/>
                <a:cs typeface="Helvetica Neue"/>
                <a:sym typeface="Helvetica Neue"/>
              </a:defRPr>
            </a:lvl5pPr>
            <a:lvl6pPr marL="2743200" marR="0" lvl="5" indent="-374650" algn="l">
              <a:lnSpc>
                <a:spcPct val="100000"/>
              </a:lnSpc>
              <a:spcBef>
                <a:spcPts val="2200"/>
              </a:spcBef>
              <a:spcAft>
                <a:spcPts val="0"/>
              </a:spcAft>
              <a:buClr>
                <a:srgbClr val="000000"/>
              </a:buClr>
              <a:buSzPts val="2300"/>
              <a:buFont typeface="Helvetica Neue"/>
              <a:buChar char="•"/>
              <a:defRPr sz="1800" b="0" i="0" u="none" strike="noStrike" cap="none">
                <a:solidFill>
                  <a:srgbClr val="000000"/>
                </a:solidFill>
                <a:latin typeface="Helvetica Neue"/>
                <a:ea typeface="Helvetica Neue"/>
                <a:cs typeface="Helvetica Neue"/>
                <a:sym typeface="Helvetica Neue"/>
              </a:defRPr>
            </a:lvl6pPr>
            <a:lvl7pPr marL="3200400" marR="0" lvl="6" indent="-374650" algn="l">
              <a:lnSpc>
                <a:spcPct val="100000"/>
              </a:lnSpc>
              <a:spcBef>
                <a:spcPts val="2200"/>
              </a:spcBef>
              <a:spcAft>
                <a:spcPts val="0"/>
              </a:spcAft>
              <a:buClr>
                <a:srgbClr val="000000"/>
              </a:buClr>
              <a:buSzPts val="2300"/>
              <a:buFont typeface="Helvetica Neue"/>
              <a:buChar char="•"/>
              <a:defRPr sz="1800" b="0" i="0" u="none" strike="noStrike" cap="none">
                <a:solidFill>
                  <a:srgbClr val="000000"/>
                </a:solidFill>
                <a:latin typeface="Helvetica Neue"/>
                <a:ea typeface="Helvetica Neue"/>
                <a:cs typeface="Helvetica Neue"/>
                <a:sym typeface="Helvetica Neue"/>
              </a:defRPr>
            </a:lvl7pPr>
            <a:lvl8pPr marL="3657600" marR="0" lvl="7" indent="-374650" algn="l">
              <a:lnSpc>
                <a:spcPct val="100000"/>
              </a:lnSpc>
              <a:spcBef>
                <a:spcPts val="2200"/>
              </a:spcBef>
              <a:spcAft>
                <a:spcPts val="0"/>
              </a:spcAft>
              <a:buClr>
                <a:srgbClr val="000000"/>
              </a:buClr>
              <a:buSzPts val="2300"/>
              <a:buFont typeface="Helvetica Neue"/>
              <a:buChar char="•"/>
              <a:defRPr sz="1800" b="0" i="0" u="none" strike="noStrike" cap="none">
                <a:solidFill>
                  <a:srgbClr val="000000"/>
                </a:solidFill>
                <a:latin typeface="Helvetica Neue"/>
                <a:ea typeface="Helvetica Neue"/>
                <a:cs typeface="Helvetica Neue"/>
                <a:sym typeface="Helvetica Neue"/>
              </a:defRPr>
            </a:lvl8pPr>
            <a:lvl9pPr marL="4114800" marR="0" lvl="8" indent="-374650" algn="l">
              <a:lnSpc>
                <a:spcPct val="100000"/>
              </a:lnSpc>
              <a:spcBef>
                <a:spcPts val="2200"/>
              </a:spcBef>
              <a:spcAft>
                <a:spcPts val="0"/>
              </a:spcAft>
              <a:buClr>
                <a:srgbClr val="000000"/>
              </a:buClr>
              <a:buSzPts val="2300"/>
              <a:buFont typeface="Helvetica Neue"/>
              <a:buChar char="•"/>
              <a:defRPr sz="1800" b="0" i="0" u="none" strike="noStrike" cap="none">
                <a:solidFill>
                  <a:srgbClr val="000000"/>
                </a:solidFill>
                <a:latin typeface="Helvetica Neue"/>
                <a:ea typeface="Helvetica Neue"/>
                <a:cs typeface="Helvetica Neue"/>
                <a:sym typeface="Helvetica Neue"/>
              </a:defRPr>
            </a:lvl9pPr>
          </a:lstStyle>
          <a:p>
            <a:endParaRPr/>
          </a:p>
        </p:txBody>
      </p:sp>
      <p:sp>
        <p:nvSpPr>
          <p:cNvPr id="58" name="Google Shape;58;p9"/>
          <p:cNvSpPr txBox="1">
            <a:spLocks noGrp="1"/>
          </p:cNvSpPr>
          <p:nvPr>
            <p:ph type="sldNum" idx="12"/>
          </p:nvPr>
        </p:nvSpPr>
        <p:spPr>
          <a:xfrm>
            <a:off x="8556784" y="4749851"/>
            <a:ext cx="548700" cy="223200"/>
          </a:xfrm>
          <a:prstGeom prst="rect">
            <a:avLst/>
          </a:prstGeom>
          <a:noFill/>
          <a:ln>
            <a:noFill/>
          </a:ln>
        </p:spPr>
        <p:txBody>
          <a:bodyPr spcFirstLastPara="1" wrap="square" lIns="19050" tIns="19050" rIns="19050" bIns="19050" anchor="t" anchorCtr="0">
            <a:spAutoFit/>
          </a:bodyPr>
          <a:lstStyle>
            <a:lvl1pPr marL="0" marR="0" lvl="0" indent="0" algn="r">
              <a:lnSpc>
                <a:spcPct val="100000"/>
              </a:lnSpc>
              <a:spcBef>
                <a:spcPts val="0"/>
              </a:spcBef>
              <a:spcAft>
                <a:spcPts val="0"/>
              </a:spcAft>
              <a:buClr>
                <a:srgbClr val="253667"/>
              </a:buClr>
              <a:buSzPts val="900"/>
              <a:buFont typeface="Montserrat SemiBold"/>
              <a:buNone/>
              <a:defRPr sz="1200" b="1" i="0" u="none" strike="noStrike" cap="none">
                <a:solidFill>
                  <a:srgbClr val="253667"/>
                </a:solidFill>
                <a:latin typeface="Montserrat"/>
                <a:ea typeface="Montserrat"/>
                <a:cs typeface="Montserrat"/>
                <a:sym typeface="Montserrat"/>
              </a:defRPr>
            </a:lvl1pPr>
            <a:lvl2pPr marL="0" marR="0" lvl="1" indent="0" algn="r">
              <a:lnSpc>
                <a:spcPct val="100000"/>
              </a:lnSpc>
              <a:spcBef>
                <a:spcPts val="0"/>
              </a:spcBef>
              <a:spcAft>
                <a:spcPts val="0"/>
              </a:spcAft>
              <a:buClr>
                <a:srgbClr val="253667"/>
              </a:buClr>
              <a:buSzPts val="900"/>
              <a:buFont typeface="Montserrat SemiBold"/>
              <a:buNone/>
              <a:defRPr sz="1200" b="1" i="0" u="none" strike="noStrike" cap="none">
                <a:solidFill>
                  <a:srgbClr val="253667"/>
                </a:solidFill>
                <a:latin typeface="Montserrat"/>
                <a:ea typeface="Montserrat"/>
                <a:cs typeface="Montserrat"/>
                <a:sym typeface="Montserrat"/>
              </a:defRPr>
            </a:lvl2pPr>
            <a:lvl3pPr marL="0" marR="0" lvl="2" indent="0" algn="r">
              <a:lnSpc>
                <a:spcPct val="100000"/>
              </a:lnSpc>
              <a:spcBef>
                <a:spcPts val="0"/>
              </a:spcBef>
              <a:spcAft>
                <a:spcPts val="0"/>
              </a:spcAft>
              <a:buClr>
                <a:srgbClr val="253667"/>
              </a:buClr>
              <a:buSzPts val="900"/>
              <a:buFont typeface="Montserrat SemiBold"/>
              <a:buNone/>
              <a:defRPr sz="1200" b="1" i="0" u="none" strike="noStrike" cap="none">
                <a:solidFill>
                  <a:srgbClr val="253667"/>
                </a:solidFill>
                <a:latin typeface="Montserrat"/>
                <a:ea typeface="Montserrat"/>
                <a:cs typeface="Montserrat"/>
                <a:sym typeface="Montserrat"/>
              </a:defRPr>
            </a:lvl3pPr>
            <a:lvl4pPr marL="0" marR="0" lvl="3" indent="0" algn="r">
              <a:lnSpc>
                <a:spcPct val="100000"/>
              </a:lnSpc>
              <a:spcBef>
                <a:spcPts val="0"/>
              </a:spcBef>
              <a:spcAft>
                <a:spcPts val="0"/>
              </a:spcAft>
              <a:buClr>
                <a:srgbClr val="253667"/>
              </a:buClr>
              <a:buSzPts val="900"/>
              <a:buFont typeface="Montserrat SemiBold"/>
              <a:buNone/>
              <a:defRPr sz="1200" b="1" i="0" u="none" strike="noStrike" cap="none">
                <a:solidFill>
                  <a:srgbClr val="253667"/>
                </a:solidFill>
                <a:latin typeface="Montserrat"/>
                <a:ea typeface="Montserrat"/>
                <a:cs typeface="Montserrat"/>
                <a:sym typeface="Montserrat"/>
              </a:defRPr>
            </a:lvl4pPr>
            <a:lvl5pPr marL="0" marR="0" lvl="4" indent="0" algn="r">
              <a:lnSpc>
                <a:spcPct val="100000"/>
              </a:lnSpc>
              <a:spcBef>
                <a:spcPts val="0"/>
              </a:spcBef>
              <a:spcAft>
                <a:spcPts val="0"/>
              </a:spcAft>
              <a:buClr>
                <a:srgbClr val="253667"/>
              </a:buClr>
              <a:buSzPts val="900"/>
              <a:buFont typeface="Montserrat SemiBold"/>
              <a:buNone/>
              <a:defRPr sz="1200" b="1" i="0" u="none" strike="noStrike" cap="none">
                <a:solidFill>
                  <a:srgbClr val="253667"/>
                </a:solidFill>
                <a:latin typeface="Montserrat"/>
                <a:ea typeface="Montserrat"/>
                <a:cs typeface="Montserrat"/>
                <a:sym typeface="Montserrat"/>
              </a:defRPr>
            </a:lvl5pPr>
            <a:lvl6pPr marL="0" marR="0" lvl="5" indent="0" algn="r">
              <a:lnSpc>
                <a:spcPct val="100000"/>
              </a:lnSpc>
              <a:spcBef>
                <a:spcPts val="0"/>
              </a:spcBef>
              <a:spcAft>
                <a:spcPts val="0"/>
              </a:spcAft>
              <a:buClr>
                <a:srgbClr val="253667"/>
              </a:buClr>
              <a:buSzPts val="900"/>
              <a:buFont typeface="Montserrat SemiBold"/>
              <a:buNone/>
              <a:defRPr sz="1200" b="1" i="0" u="none" strike="noStrike" cap="none">
                <a:solidFill>
                  <a:srgbClr val="253667"/>
                </a:solidFill>
                <a:latin typeface="Montserrat"/>
                <a:ea typeface="Montserrat"/>
                <a:cs typeface="Montserrat"/>
                <a:sym typeface="Montserrat"/>
              </a:defRPr>
            </a:lvl6pPr>
            <a:lvl7pPr marL="0" marR="0" lvl="6" indent="0" algn="r">
              <a:lnSpc>
                <a:spcPct val="100000"/>
              </a:lnSpc>
              <a:spcBef>
                <a:spcPts val="0"/>
              </a:spcBef>
              <a:spcAft>
                <a:spcPts val="0"/>
              </a:spcAft>
              <a:buClr>
                <a:srgbClr val="253667"/>
              </a:buClr>
              <a:buSzPts val="900"/>
              <a:buFont typeface="Montserrat SemiBold"/>
              <a:buNone/>
              <a:defRPr sz="1200" b="1" i="0" u="none" strike="noStrike" cap="none">
                <a:solidFill>
                  <a:srgbClr val="253667"/>
                </a:solidFill>
                <a:latin typeface="Montserrat"/>
                <a:ea typeface="Montserrat"/>
                <a:cs typeface="Montserrat"/>
                <a:sym typeface="Montserrat"/>
              </a:defRPr>
            </a:lvl7pPr>
            <a:lvl8pPr marL="0" marR="0" lvl="7" indent="0" algn="r">
              <a:lnSpc>
                <a:spcPct val="100000"/>
              </a:lnSpc>
              <a:spcBef>
                <a:spcPts val="0"/>
              </a:spcBef>
              <a:spcAft>
                <a:spcPts val="0"/>
              </a:spcAft>
              <a:buClr>
                <a:srgbClr val="253667"/>
              </a:buClr>
              <a:buSzPts val="900"/>
              <a:buFont typeface="Montserrat SemiBold"/>
              <a:buNone/>
              <a:defRPr sz="1200" b="1" i="0" u="none" strike="noStrike" cap="none">
                <a:solidFill>
                  <a:srgbClr val="253667"/>
                </a:solidFill>
                <a:latin typeface="Montserrat"/>
                <a:ea typeface="Montserrat"/>
                <a:cs typeface="Montserrat"/>
                <a:sym typeface="Montserrat"/>
              </a:defRPr>
            </a:lvl8pPr>
            <a:lvl9pPr marL="0" marR="0" lvl="8" indent="0" algn="r">
              <a:lnSpc>
                <a:spcPct val="100000"/>
              </a:lnSpc>
              <a:spcBef>
                <a:spcPts val="0"/>
              </a:spcBef>
              <a:spcAft>
                <a:spcPts val="0"/>
              </a:spcAft>
              <a:buClr>
                <a:srgbClr val="253667"/>
              </a:buClr>
              <a:buSzPts val="900"/>
              <a:buFont typeface="Montserrat SemiBold"/>
              <a:buNone/>
              <a:defRPr sz="1200" b="1" i="0" u="none" strike="noStrike" cap="none">
                <a:solidFill>
                  <a:srgbClr val="253667"/>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p:nvPr/>
        </p:nvSpPr>
        <p:spPr>
          <a:xfrm>
            <a:off x="-19050" y="-9966"/>
            <a:ext cx="9182100" cy="5163300"/>
          </a:xfrm>
          <a:prstGeom prst="rect">
            <a:avLst/>
          </a:prstGeom>
          <a:solidFill>
            <a:srgbClr val="253667"/>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100"/>
              <a:buFont typeface="Helvetica Neue"/>
              <a:buNone/>
            </a:pPr>
            <a:endParaRPr sz="1100" b="1" i="0" u="none" strike="noStrike" cap="none">
              <a:solidFill>
                <a:srgbClr val="000000"/>
              </a:solidFill>
              <a:latin typeface="Helvetica Neue"/>
              <a:ea typeface="Helvetica Neue"/>
              <a:cs typeface="Helvetica Neue"/>
              <a:sym typeface="Helvetica Neue"/>
            </a:endParaRPr>
          </a:p>
        </p:txBody>
      </p:sp>
      <p:pic>
        <p:nvPicPr>
          <p:cNvPr id="7" name="Google Shape;7;p1" descr="Blue Skyline 21.png"/>
          <p:cNvPicPr preferRelativeResize="0"/>
          <p:nvPr/>
        </p:nvPicPr>
        <p:blipFill rotWithShape="1">
          <a:blip r:embed="rId10">
            <a:alphaModFix/>
          </a:blip>
          <a:srcRect b="15625"/>
          <a:stretch/>
        </p:blipFill>
        <p:spPr>
          <a:xfrm>
            <a:off x="2440037" y="4391400"/>
            <a:ext cx="4264000" cy="691373"/>
          </a:xfrm>
          <a:prstGeom prst="rect">
            <a:avLst/>
          </a:prstGeom>
          <a:noFill/>
          <a:ln>
            <a:noFill/>
          </a:ln>
        </p:spPr>
      </p:pic>
      <p:sp>
        <p:nvSpPr>
          <p:cNvPr id="8" name="Google Shape;8;p1"/>
          <p:cNvSpPr/>
          <p:nvPr/>
        </p:nvSpPr>
        <p:spPr>
          <a:xfrm>
            <a:off x="1661" y="5072624"/>
            <a:ext cx="9140700" cy="660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100"/>
              <a:buFont typeface="Helvetica Neue"/>
              <a:buNone/>
            </a:pPr>
            <a:endParaRPr sz="1100" b="1" i="0" u="none" strike="noStrike" cap="none">
              <a:solidFill>
                <a:srgbClr val="000000"/>
              </a:solidFill>
              <a:latin typeface="Helvetica Neue"/>
              <a:ea typeface="Helvetica Neue"/>
              <a:cs typeface="Helvetica Neue"/>
              <a:sym typeface="Helvetica Neue"/>
            </a:endParaRPr>
          </a:p>
        </p:txBody>
      </p:sp>
      <p:sp>
        <p:nvSpPr>
          <p:cNvPr id="9" name="Google Shape;9;p1"/>
          <p:cNvSpPr txBox="1"/>
          <p:nvPr/>
        </p:nvSpPr>
        <p:spPr>
          <a:xfrm>
            <a:off x="7358221" y="4775765"/>
            <a:ext cx="1184700" cy="207900"/>
          </a:xfrm>
          <a:prstGeom prst="rect">
            <a:avLst/>
          </a:prstGeom>
          <a:noFill/>
          <a:ln>
            <a:noFill/>
          </a:ln>
        </p:spPr>
        <p:txBody>
          <a:bodyPr spcFirstLastPara="1" wrap="square" lIns="19050" tIns="19050" rIns="19050" bIns="19050" anchor="ctr" anchorCtr="0">
            <a:spAutoFit/>
          </a:bodyPr>
          <a:lstStyle/>
          <a:p>
            <a:pPr marL="0" marR="0" lvl="0" indent="0" algn="ctr" rtl="0">
              <a:lnSpc>
                <a:spcPct val="100000"/>
              </a:lnSpc>
              <a:spcBef>
                <a:spcPts val="0"/>
              </a:spcBef>
              <a:spcAft>
                <a:spcPts val="0"/>
              </a:spcAft>
              <a:buClr>
                <a:srgbClr val="FFFFFF"/>
              </a:buClr>
              <a:buSzPts val="1100"/>
              <a:buFont typeface="Montserrat ExtraBold"/>
              <a:buNone/>
            </a:pPr>
            <a:r>
              <a:rPr lang="en-US" sz="1100" b="1" i="0" u="none" strike="noStrike" cap="none">
                <a:solidFill>
                  <a:srgbClr val="FFFFFF"/>
                </a:solidFill>
                <a:latin typeface="Montserrat ExtraBold"/>
                <a:ea typeface="Montserrat ExtraBold"/>
                <a:cs typeface="Montserrat ExtraBold"/>
                <a:sym typeface="Montserrat ExtraBold"/>
              </a:rPr>
              <a:t>www.saisd.net</a:t>
            </a:r>
            <a:endParaRPr sz="500" b="0" i="0" u="none" strike="noStrike" cap="none">
              <a:solidFill>
                <a:srgbClr val="000000"/>
              </a:solidFill>
              <a:latin typeface="Arial"/>
              <a:ea typeface="Arial"/>
              <a:cs typeface="Arial"/>
              <a:sym typeface="Arial"/>
            </a:endParaRPr>
          </a:p>
        </p:txBody>
      </p:sp>
      <p:sp>
        <p:nvSpPr>
          <p:cNvPr id="10" name="Google Shape;10;p1"/>
          <p:cNvSpPr txBox="1"/>
          <p:nvPr/>
        </p:nvSpPr>
        <p:spPr>
          <a:xfrm>
            <a:off x="519353" y="4775765"/>
            <a:ext cx="1304400" cy="207900"/>
          </a:xfrm>
          <a:prstGeom prst="rect">
            <a:avLst/>
          </a:prstGeom>
          <a:noFill/>
          <a:ln>
            <a:noFill/>
          </a:ln>
        </p:spPr>
        <p:txBody>
          <a:bodyPr spcFirstLastPara="1" wrap="square" lIns="19050" tIns="19050" rIns="19050" bIns="19050" anchor="ctr" anchorCtr="0">
            <a:spAutoFit/>
          </a:bodyPr>
          <a:lstStyle/>
          <a:p>
            <a:pPr marL="0" marR="0" lvl="0" indent="0" algn="ctr" rtl="0">
              <a:lnSpc>
                <a:spcPct val="100000"/>
              </a:lnSpc>
              <a:spcBef>
                <a:spcPts val="0"/>
              </a:spcBef>
              <a:spcAft>
                <a:spcPts val="0"/>
              </a:spcAft>
              <a:buClr>
                <a:srgbClr val="FFFFFF"/>
              </a:buClr>
              <a:buSzPts val="1100"/>
              <a:buFont typeface="Montserrat ExtraBold"/>
              <a:buNone/>
            </a:pPr>
            <a:r>
              <a:rPr lang="en-US" sz="1100" b="1" i="0" u="none" strike="noStrike" cap="none">
                <a:solidFill>
                  <a:srgbClr val="FFFFFF"/>
                </a:solidFill>
                <a:latin typeface="Montserrat ExtraBold"/>
                <a:ea typeface="Montserrat ExtraBold"/>
                <a:cs typeface="Montserrat ExtraBold"/>
                <a:sym typeface="Montserrat ExtraBold"/>
              </a:rPr>
              <a:t>San Antonio ISD</a:t>
            </a:r>
            <a:endParaRPr sz="500" b="0" i="0" u="none" strike="noStrike" cap="none">
              <a:solidFill>
                <a:srgbClr val="000000"/>
              </a:solidFill>
              <a:latin typeface="Arial"/>
              <a:ea typeface="Arial"/>
              <a:cs typeface="Arial"/>
              <a:sym typeface="Arial"/>
            </a:endParaRPr>
          </a:p>
        </p:txBody>
      </p:sp>
      <p:cxnSp>
        <p:nvCxnSpPr>
          <p:cNvPr id="11" name="Google Shape;11;p1"/>
          <p:cNvCxnSpPr/>
          <p:nvPr/>
        </p:nvCxnSpPr>
        <p:spPr>
          <a:xfrm>
            <a:off x="61913" y="4881563"/>
            <a:ext cx="412200" cy="0"/>
          </a:xfrm>
          <a:prstGeom prst="straightConnector1">
            <a:avLst/>
          </a:prstGeom>
          <a:noFill/>
          <a:ln w="63500" cap="flat" cmpd="sng">
            <a:solidFill>
              <a:srgbClr val="FBCE20"/>
            </a:solidFill>
            <a:prstDash val="solid"/>
            <a:miter lim="400000"/>
            <a:headEnd type="none" w="sm" len="sm"/>
            <a:tailEnd type="none" w="sm" len="sm"/>
          </a:ln>
        </p:spPr>
      </p:cxnSp>
      <p:cxnSp>
        <p:nvCxnSpPr>
          <p:cNvPr id="12" name="Google Shape;12;p1"/>
          <p:cNvCxnSpPr/>
          <p:nvPr/>
        </p:nvCxnSpPr>
        <p:spPr>
          <a:xfrm>
            <a:off x="1869155" y="4881563"/>
            <a:ext cx="412200" cy="0"/>
          </a:xfrm>
          <a:prstGeom prst="straightConnector1">
            <a:avLst/>
          </a:prstGeom>
          <a:noFill/>
          <a:ln w="63500" cap="flat" cmpd="sng">
            <a:solidFill>
              <a:srgbClr val="FBCE20"/>
            </a:solidFill>
            <a:prstDash val="solid"/>
            <a:miter lim="400000"/>
            <a:headEnd type="none" w="sm" len="sm"/>
            <a:tailEnd type="none" w="sm" len="sm"/>
          </a:ln>
        </p:spPr>
      </p:cxnSp>
      <p:cxnSp>
        <p:nvCxnSpPr>
          <p:cNvPr id="13" name="Google Shape;13;p1"/>
          <p:cNvCxnSpPr/>
          <p:nvPr/>
        </p:nvCxnSpPr>
        <p:spPr>
          <a:xfrm>
            <a:off x="6835244" y="4881563"/>
            <a:ext cx="412200" cy="0"/>
          </a:xfrm>
          <a:prstGeom prst="straightConnector1">
            <a:avLst/>
          </a:prstGeom>
          <a:noFill/>
          <a:ln w="63500" cap="flat" cmpd="sng">
            <a:solidFill>
              <a:srgbClr val="FBCE20"/>
            </a:solidFill>
            <a:prstDash val="solid"/>
            <a:miter lim="400000"/>
            <a:headEnd type="none" w="sm" len="sm"/>
            <a:tailEnd type="none" w="sm" len="sm"/>
          </a:ln>
        </p:spPr>
      </p:cxnSp>
      <p:cxnSp>
        <p:nvCxnSpPr>
          <p:cNvPr id="14" name="Google Shape;14;p1"/>
          <p:cNvCxnSpPr/>
          <p:nvPr/>
        </p:nvCxnSpPr>
        <p:spPr>
          <a:xfrm>
            <a:off x="8653934" y="4881563"/>
            <a:ext cx="412200" cy="0"/>
          </a:xfrm>
          <a:prstGeom prst="straightConnector1">
            <a:avLst/>
          </a:prstGeom>
          <a:noFill/>
          <a:ln w="63500" cap="flat" cmpd="sng">
            <a:solidFill>
              <a:srgbClr val="FBCE20"/>
            </a:solidFill>
            <a:prstDash val="solid"/>
            <a:miter lim="400000"/>
            <a:headEnd type="none" w="sm" len="sm"/>
            <a:tailEnd type="none" w="sm" len="sm"/>
          </a:ln>
        </p:spPr>
      </p:cxnSp>
      <p:sp>
        <p:nvSpPr>
          <p:cNvPr id="15" name="Google Shape;15;p1"/>
          <p:cNvSpPr/>
          <p:nvPr/>
        </p:nvSpPr>
        <p:spPr>
          <a:xfrm>
            <a:off x="1098526" y="1438766"/>
            <a:ext cx="6946800" cy="1758600"/>
          </a:xfrm>
          <a:prstGeom prst="rect">
            <a:avLst/>
          </a:prstGeom>
          <a:noFill/>
          <a:ln w="63500" cap="flat" cmpd="sng">
            <a:solidFill>
              <a:srgbClr val="FBCE20"/>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100"/>
              <a:buFont typeface="Helvetica Neue"/>
              <a:buNone/>
            </a:pPr>
            <a:endParaRPr sz="1100" b="1" i="0" u="none" strike="noStrike" cap="none">
              <a:solidFill>
                <a:srgbClr val="000000"/>
              </a:solidFill>
              <a:latin typeface="Helvetica Neue"/>
              <a:ea typeface="Helvetica Neue"/>
              <a:cs typeface="Helvetica Neue"/>
              <a:sym typeface="Helvetica Neue"/>
            </a:endParaRPr>
          </a:p>
        </p:txBody>
      </p:sp>
      <p:sp>
        <p:nvSpPr>
          <p:cNvPr id="16" name="Google Shape;16;p1"/>
          <p:cNvSpPr/>
          <p:nvPr/>
        </p:nvSpPr>
        <p:spPr>
          <a:xfrm>
            <a:off x="166688" y="-9139"/>
            <a:ext cx="1094100" cy="826800"/>
          </a:xfrm>
          <a:prstGeom prst="rect">
            <a:avLst/>
          </a:prstGeom>
          <a:solidFill>
            <a:srgbClr val="FBCE2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100"/>
              <a:buFont typeface="Helvetica Neue"/>
              <a:buNone/>
            </a:pPr>
            <a:endParaRPr sz="1100" b="1" i="0" u="none" strike="noStrike" cap="none">
              <a:solidFill>
                <a:srgbClr val="000000"/>
              </a:solidFill>
              <a:latin typeface="Helvetica Neue"/>
              <a:ea typeface="Helvetica Neue"/>
              <a:cs typeface="Helvetica Neue"/>
              <a:sym typeface="Helvetica Neue"/>
            </a:endParaRPr>
          </a:p>
        </p:txBody>
      </p:sp>
      <p:cxnSp>
        <p:nvCxnSpPr>
          <p:cNvPr id="17" name="Google Shape;17;p1"/>
          <p:cNvCxnSpPr/>
          <p:nvPr/>
        </p:nvCxnSpPr>
        <p:spPr>
          <a:xfrm rot="10800000">
            <a:off x="713666" y="817665"/>
            <a:ext cx="0" cy="1501200"/>
          </a:xfrm>
          <a:prstGeom prst="straightConnector1">
            <a:avLst/>
          </a:prstGeom>
          <a:noFill/>
          <a:ln w="63500" cap="flat" cmpd="sng">
            <a:solidFill>
              <a:srgbClr val="FBCE20"/>
            </a:solidFill>
            <a:prstDash val="solid"/>
            <a:miter lim="400000"/>
            <a:headEnd type="none" w="sm" len="sm"/>
            <a:tailEnd type="none" w="sm" len="sm"/>
          </a:ln>
        </p:spPr>
      </p:cxnSp>
      <p:cxnSp>
        <p:nvCxnSpPr>
          <p:cNvPr id="18" name="Google Shape;18;p1"/>
          <p:cNvCxnSpPr/>
          <p:nvPr/>
        </p:nvCxnSpPr>
        <p:spPr>
          <a:xfrm rot="10800000">
            <a:off x="704251" y="2317998"/>
            <a:ext cx="403800" cy="0"/>
          </a:xfrm>
          <a:prstGeom prst="straightConnector1">
            <a:avLst/>
          </a:prstGeom>
          <a:noFill/>
          <a:ln w="63500" cap="flat" cmpd="sng">
            <a:solidFill>
              <a:srgbClr val="FBCE20"/>
            </a:solidFill>
            <a:prstDash val="solid"/>
            <a:miter lim="400000"/>
            <a:headEnd type="none" w="sm" len="sm"/>
            <a:tailEnd type="none" w="sm" len="sm"/>
          </a:ln>
        </p:spPr>
      </p:cxnSp>
      <p:pic>
        <p:nvPicPr>
          <p:cNvPr id="19" name="Google Shape;19;p1" descr="SAISD Blue.png"/>
          <p:cNvPicPr preferRelativeResize="0"/>
          <p:nvPr/>
        </p:nvPicPr>
        <p:blipFill rotWithShape="1">
          <a:blip r:embed="rId11">
            <a:alphaModFix/>
          </a:blip>
          <a:srcRect/>
          <a:stretch/>
        </p:blipFill>
        <p:spPr>
          <a:xfrm>
            <a:off x="315413" y="135749"/>
            <a:ext cx="796506" cy="55367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facilityexecutive.com/understanding-facility-condition-index/"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0"/>
          <p:cNvSpPr txBox="1">
            <a:spLocks noGrp="1"/>
          </p:cNvSpPr>
          <p:nvPr>
            <p:ph type="body" idx="1"/>
          </p:nvPr>
        </p:nvSpPr>
        <p:spPr>
          <a:xfrm>
            <a:off x="1888978" y="3475830"/>
            <a:ext cx="5163900" cy="219300"/>
          </a:xfrm>
          <a:prstGeom prst="rect">
            <a:avLst/>
          </a:prstGeom>
          <a:noFill/>
          <a:ln>
            <a:noFill/>
          </a:ln>
        </p:spPr>
        <p:txBody>
          <a:bodyPr spcFirstLastPara="1" wrap="square" lIns="34275" tIns="17150" rIns="34275" bIns="17150" anchor="t" anchorCtr="0">
            <a:spAutoFit/>
          </a:bodyPr>
          <a:lstStyle/>
          <a:p>
            <a:pPr marL="0" lvl="0" indent="0" algn="ctr" rtl="0">
              <a:lnSpc>
                <a:spcPct val="100000"/>
              </a:lnSpc>
              <a:spcBef>
                <a:spcPts val="0"/>
              </a:spcBef>
              <a:spcAft>
                <a:spcPts val="0"/>
              </a:spcAft>
              <a:buClr>
                <a:srgbClr val="FFFFFF"/>
              </a:buClr>
              <a:buSzPts val="1100"/>
              <a:buFont typeface="Montserrat ExtraBold"/>
              <a:buNone/>
            </a:pPr>
            <a:r>
              <a:rPr lang="en-US" sz="1200" b="1">
                <a:solidFill>
                  <a:schemeClr val="lt1"/>
                </a:solidFill>
                <a:latin typeface="Montserrat ExtraBold"/>
                <a:ea typeface="Montserrat ExtraBold"/>
                <a:cs typeface="Montserrat ExtraBold"/>
                <a:sym typeface="Montserrat ExtraBold"/>
              </a:rPr>
              <a:t>November 20, 2024</a:t>
            </a:r>
            <a:endParaRPr b="1">
              <a:latin typeface="Montserrat"/>
              <a:ea typeface="Montserrat"/>
              <a:cs typeface="Montserrat"/>
              <a:sym typeface="Montserrat"/>
            </a:endParaRPr>
          </a:p>
        </p:txBody>
      </p:sp>
      <p:sp>
        <p:nvSpPr>
          <p:cNvPr id="64" name="Google Shape;64;p10"/>
          <p:cNvSpPr txBox="1">
            <a:spLocks noGrp="1"/>
          </p:cNvSpPr>
          <p:nvPr>
            <p:ph type="body" idx="2"/>
          </p:nvPr>
        </p:nvSpPr>
        <p:spPr>
          <a:xfrm>
            <a:off x="1179867" y="1674950"/>
            <a:ext cx="6784200" cy="1296900"/>
          </a:xfrm>
          <a:prstGeom prst="rect">
            <a:avLst/>
          </a:prstGeom>
          <a:noFill/>
          <a:ln>
            <a:noFill/>
          </a:ln>
        </p:spPr>
        <p:txBody>
          <a:bodyPr spcFirstLastPara="1" wrap="square" lIns="34275" tIns="17150" rIns="34275" bIns="17150" anchor="t" anchorCtr="0">
            <a:spAutoFit/>
          </a:bodyPr>
          <a:lstStyle/>
          <a:p>
            <a:pPr marL="0" lvl="0" indent="0" algn="ctr" rtl="0">
              <a:lnSpc>
                <a:spcPct val="100000"/>
              </a:lnSpc>
              <a:spcBef>
                <a:spcPts val="0"/>
              </a:spcBef>
              <a:spcAft>
                <a:spcPts val="0"/>
              </a:spcAft>
              <a:buClr>
                <a:srgbClr val="FFFFFF"/>
              </a:buClr>
              <a:buSzPts val="4100"/>
              <a:buFont typeface="Montserrat ExtraBold"/>
              <a:buNone/>
            </a:pPr>
            <a:r>
              <a:rPr lang="en-US"/>
              <a:t>ALA Euclid</a:t>
            </a:r>
            <a:endParaRPr/>
          </a:p>
          <a:p>
            <a:pPr marL="0" lvl="0" indent="0" algn="ctr" rtl="0">
              <a:lnSpc>
                <a:spcPct val="100000"/>
              </a:lnSpc>
              <a:spcBef>
                <a:spcPts val="0"/>
              </a:spcBef>
              <a:spcAft>
                <a:spcPts val="0"/>
              </a:spcAft>
              <a:buClr>
                <a:srgbClr val="FFFFFF"/>
              </a:buClr>
              <a:buSzPts val="4100"/>
              <a:buFont typeface="Montserrat ExtraBold"/>
              <a:buNone/>
            </a:pPr>
            <a:r>
              <a:rPr lang="en-US" b="0">
                <a:latin typeface="Montserrat"/>
                <a:ea typeface="Montserrat"/>
                <a:cs typeface="Montserrat"/>
                <a:sym typeface="Montserrat"/>
              </a:rPr>
              <a:t>Community Update</a:t>
            </a:r>
            <a:endParaRPr b="0">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19"/>
          <p:cNvSpPr txBox="1">
            <a:spLocks noGrp="1"/>
          </p:cNvSpPr>
          <p:nvPr>
            <p:ph type="body" idx="1"/>
          </p:nvPr>
        </p:nvSpPr>
        <p:spPr>
          <a:xfrm>
            <a:off x="606476" y="312173"/>
            <a:ext cx="7931100" cy="392400"/>
          </a:xfrm>
          <a:prstGeom prst="rect">
            <a:avLst/>
          </a:prstGeom>
          <a:noFill/>
          <a:ln>
            <a:noFill/>
          </a:ln>
        </p:spPr>
        <p:txBody>
          <a:bodyPr spcFirstLastPara="1" wrap="square" lIns="19050" tIns="19050" rIns="19050" bIns="19050" anchor="ctr" anchorCtr="0">
            <a:spAutoFit/>
          </a:bodyPr>
          <a:lstStyle/>
          <a:p>
            <a:pPr marL="0" lvl="0" indent="0" algn="l" rtl="0">
              <a:lnSpc>
                <a:spcPct val="100000"/>
              </a:lnSpc>
              <a:spcBef>
                <a:spcPts val="0"/>
              </a:spcBef>
              <a:spcAft>
                <a:spcPts val="0"/>
              </a:spcAft>
              <a:buClr>
                <a:srgbClr val="253667"/>
              </a:buClr>
              <a:buSzPts val="2300"/>
              <a:buFont typeface="Montserrat"/>
              <a:buNone/>
            </a:pPr>
            <a:r>
              <a:rPr lang="en-US"/>
              <a:t>Initial Proposal to Acquire </a:t>
            </a:r>
            <a:endParaRPr/>
          </a:p>
        </p:txBody>
      </p:sp>
      <p:sp>
        <p:nvSpPr>
          <p:cNvPr id="133" name="Google Shape;133;p19"/>
          <p:cNvSpPr/>
          <p:nvPr/>
        </p:nvSpPr>
        <p:spPr>
          <a:xfrm>
            <a:off x="-57150" y="918225"/>
            <a:ext cx="1495200" cy="384900"/>
          </a:xfrm>
          <a:prstGeom prst="roundRect">
            <a:avLst>
              <a:gd name="adj" fmla="val 16667"/>
            </a:avLst>
          </a:prstGeom>
          <a:solidFill>
            <a:srgbClr val="042D81"/>
          </a:solidFill>
          <a:ln w="9525" cap="flat" cmpd="sng">
            <a:solidFill>
              <a:schemeClr val="dk2"/>
            </a:solidFill>
            <a:prstDash val="solid"/>
            <a:round/>
            <a:headEnd type="none" w="sm" len="sm"/>
            <a:tailEnd type="none" w="sm" len="sm"/>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700" b="1" i="0" u="none" strike="noStrike" cap="none">
                <a:solidFill>
                  <a:schemeClr val="lt1"/>
                </a:solidFill>
                <a:latin typeface="Montserrat"/>
                <a:ea typeface="Montserrat"/>
                <a:cs typeface="Montserrat"/>
                <a:sym typeface="Montserrat"/>
              </a:rPr>
              <a:t>2021-2022</a:t>
            </a:r>
            <a:endParaRPr sz="1700" b="1" i="0" u="none" strike="noStrike" cap="none">
              <a:solidFill>
                <a:schemeClr val="lt1"/>
              </a:solidFill>
              <a:latin typeface="Montserrat"/>
              <a:ea typeface="Montserrat"/>
              <a:cs typeface="Montserrat"/>
              <a:sym typeface="Montserrat"/>
            </a:endParaRPr>
          </a:p>
        </p:txBody>
      </p:sp>
      <p:pic>
        <p:nvPicPr>
          <p:cNvPr id="134" name="Google Shape;134;p19"/>
          <p:cNvPicPr preferRelativeResize="0"/>
          <p:nvPr/>
        </p:nvPicPr>
        <p:blipFill rotWithShape="1">
          <a:blip r:embed="rId3">
            <a:alphaModFix/>
          </a:blip>
          <a:srcRect/>
          <a:stretch/>
        </p:blipFill>
        <p:spPr>
          <a:xfrm>
            <a:off x="1646438" y="785016"/>
            <a:ext cx="6292276" cy="4048219"/>
          </a:xfrm>
          <a:prstGeom prst="rect">
            <a:avLst/>
          </a:prstGeom>
          <a:noFill/>
          <a:ln>
            <a:noFill/>
          </a:ln>
        </p:spPr>
      </p:pic>
      <p:sp>
        <p:nvSpPr>
          <p:cNvPr id="135" name="Google Shape;135;p19"/>
          <p:cNvSpPr txBox="1">
            <a:spLocks noGrp="1"/>
          </p:cNvSpPr>
          <p:nvPr>
            <p:ph type="sldNum" idx="12"/>
          </p:nvPr>
        </p:nvSpPr>
        <p:spPr>
          <a:xfrm>
            <a:off x="4259630" y="4933950"/>
            <a:ext cx="458700" cy="115500"/>
          </a:xfrm>
          <a:prstGeom prst="rect">
            <a:avLst/>
          </a:prstGeom>
          <a:noFill/>
          <a:ln>
            <a:noFill/>
          </a:ln>
        </p:spPr>
        <p:txBody>
          <a:bodyPr spcFirstLastPara="1" wrap="square" lIns="19050" tIns="19050" rIns="19050" bIns="19050" anchor="t" anchorCtr="0">
            <a:spAutoFit/>
          </a:bodyPr>
          <a:lstStyle/>
          <a:p>
            <a:pPr marL="0" lvl="0" indent="0" algn="ctr" rtl="0">
              <a:lnSpc>
                <a:spcPct val="100000"/>
              </a:lnSpc>
              <a:spcBef>
                <a:spcPts val="0"/>
              </a:spcBef>
              <a:spcAft>
                <a:spcPts val="0"/>
              </a:spcAft>
              <a:buClr>
                <a:srgbClr val="253667"/>
              </a:buClr>
              <a:buSzPts val="900"/>
              <a:buFont typeface="Montserrat SemiBold"/>
              <a:buNone/>
            </a:pPr>
            <a:fld id="{00000000-1234-1234-1234-123412341234}" type="slidenum">
              <a:rPr lang="en-US" sz="500"/>
              <a:t>10</a:t>
            </a:fld>
            <a:endParaRPr sz="5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0"/>
          <p:cNvSpPr txBox="1">
            <a:spLocks noGrp="1"/>
          </p:cNvSpPr>
          <p:nvPr>
            <p:ph type="body" idx="1"/>
          </p:nvPr>
        </p:nvSpPr>
        <p:spPr>
          <a:xfrm>
            <a:off x="606476" y="312173"/>
            <a:ext cx="7931100" cy="392400"/>
          </a:xfrm>
          <a:prstGeom prst="rect">
            <a:avLst/>
          </a:prstGeom>
          <a:noFill/>
          <a:ln>
            <a:noFill/>
          </a:ln>
        </p:spPr>
        <p:txBody>
          <a:bodyPr spcFirstLastPara="1" wrap="square" lIns="19050" tIns="19050" rIns="19050" bIns="19050" anchor="ctr" anchorCtr="0">
            <a:spAutoFit/>
          </a:bodyPr>
          <a:lstStyle/>
          <a:p>
            <a:pPr marL="0" lvl="0" indent="0" algn="l" rtl="0">
              <a:lnSpc>
                <a:spcPct val="100000"/>
              </a:lnSpc>
              <a:spcBef>
                <a:spcPts val="0"/>
              </a:spcBef>
              <a:spcAft>
                <a:spcPts val="0"/>
              </a:spcAft>
              <a:buClr>
                <a:srgbClr val="253667"/>
              </a:buClr>
              <a:buSzPts val="2300"/>
              <a:buFont typeface="Montserrat"/>
              <a:buNone/>
            </a:pPr>
            <a:r>
              <a:rPr lang="en-US"/>
              <a:t>Initial Proposal to Acquire </a:t>
            </a:r>
            <a:endParaRPr/>
          </a:p>
        </p:txBody>
      </p:sp>
      <p:sp>
        <p:nvSpPr>
          <p:cNvPr id="141" name="Google Shape;141;p20"/>
          <p:cNvSpPr/>
          <p:nvPr/>
        </p:nvSpPr>
        <p:spPr>
          <a:xfrm>
            <a:off x="-57150" y="918225"/>
            <a:ext cx="1495200" cy="384900"/>
          </a:xfrm>
          <a:prstGeom prst="roundRect">
            <a:avLst>
              <a:gd name="adj" fmla="val 16667"/>
            </a:avLst>
          </a:prstGeom>
          <a:solidFill>
            <a:srgbClr val="042D81"/>
          </a:solidFill>
          <a:ln w="9525" cap="flat" cmpd="sng">
            <a:solidFill>
              <a:schemeClr val="dk2"/>
            </a:solidFill>
            <a:prstDash val="solid"/>
            <a:round/>
            <a:headEnd type="none" w="sm" len="sm"/>
            <a:tailEnd type="none" w="sm" len="sm"/>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700" b="1" i="0" u="none" strike="noStrike" cap="none">
                <a:solidFill>
                  <a:schemeClr val="lt1"/>
                </a:solidFill>
                <a:latin typeface="Montserrat"/>
                <a:ea typeface="Montserrat"/>
                <a:cs typeface="Montserrat"/>
                <a:sym typeface="Montserrat"/>
              </a:rPr>
              <a:t>2021-2022</a:t>
            </a:r>
            <a:endParaRPr sz="1700" b="1" i="0" u="none" strike="noStrike" cap="none">
              <a:solidFill>
                <a:schemeClr val="lt1"/>
              </a:solidFill>
              <a:latin typeface="Montserrat"/>
              <a:ea typeface="Montserrat"/>
              <a:cs typeface="Montserrat"/>
              <a:sym typeface="Montserrat"/>
            </a:endParaRPr>
          </a:p>
        </p:txBody>
      </p:sp>
      <p:pic>
        <p:nvPicPr>
          <p:cNvPr id="142" name="Google Shape;142;p20"/>
          <p:cNvPicPr preferRelativeResize="0"/>
          <p:nvPr/>
        </p:nvPicPr>
        <p:blipFill rotWithShape="1">
          <a:blip r:embed="rId3">
            <a:alphaModFix/>
          </a:blip>
          <a:srcRect/>
          <a:stretch/>
        </p:blipFill>
        <p:spPr>
          <a:xfrm>
            <a:off x="1704629" y="802838"/>
            <a:ext cx="6301509" cy="4055560"/>
          </a:xfrm>
          <a:prstGeom prst="rect">
            <a:avLst/>
          </a:prstGeom>
          <a:noFill/>
          <a:ln>
            <a:noFill/>
          </a:ln>
        </p:spPr>
      </p:pic>
      <p:sp>
        <p:nvSpPr>
          <p:cNvPr id="143" name="Google Shape;143;p20"/>
          <p:cNvSpPr txBox="1">
            <a:spLocks noGrp="1"/>
          </p:cNvSpPr>
          <p:nvPr>
            <p:ph type="sldNum" idx="12"/>
          </p:nvPr>
        </p:nvSpPr>
        <p:spPr>
          <a:xfrm>
            <a:off x="4345357" y="4933950"/>
            <a:ext cx="306000" cy="115500"/>
          </a:xfrm>
          <a:prstGeom prst="rect">
            <a:avLst/>
          </a:prstGeom>
          <a:noFill/>
          <a:ln>
            <a:noFill/>
          </a:ln>
        </p:spPr>
        <p:txBody>
          <a:bodyPr spcFirstLastPara="1" wrap="square" lIns="19050" tIns="19050" rIns="19050" bIns="19050" anchor="t" anchorCtr="0">
            <a:spAutoFit/>
          </a:bodyPr>
          <a:lstStyle/>
          <a:p>
            <a:pPr marL="0" lvl="0" indent="0" algn="ctr" rtl="0">
              <a:lnSpc>
                <a:spcPct val="100000"/>
              </a:lnSpc>
              <a:spcBef>
                <a:spcPts val="0"/>
              </a:spcBef>
              <a:spcAft>
                <a:spcPts val="0"/>
              </a:spcAft>
              <a:buClr>
                <a:srgbClr val="253667"/>
              </a:buClr>
              <a:buSzPts val="900"/>
              <a:buFont typeface="Montserrat SemiBold"/>
              <a:buNone/>
            </a:pPr>
            <a:fld id="{00000000-1234-1234-1234-123412341234}" type="slidenum">
              <a:rPr lang="en-US" sz="500"/>
              <a:t>11</a:t>
            </a:fld>
            <a:endParaRPr sz="5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1"/>
          <p:cNvSpPr txBox="1">
            <a:spLocks noGrp="1"/>
          </p:cNvSpPr>
          <p:nvPr>
            <p:ph type="body" idx="1"/>
          </p:nvPr>
        </p:nvSpPr>
        <p:spPr>
          <a:xfrm>
            <a:off x="606476" y="312173"/>
            <a:ext cx="7931100" cy="388800"/>
          </a:xfrm>
          <a:prstGeom prst="rect">
            <a:avLst/>
          </a:prstGeom>
          <a:noFill/>
          <a:ln>
            <a:noFill/>
          </a:ln>
        </p:spPr>
        <p:txBody>
          <a:bodyPr spcFirstLastPara="1" wrap="square" lIns="34275" tIns="17150" rIns="34275" bIns="17150" anchor="t" anchorCtr="0">
            <a:spAutoFit/>
          </a:bodyPr>
          <a:lstStyle/>
          <a:p>
            <a:pPr marL="0" lvl="0" indent="0" algn="l" rtl="0">
              <a:lnSpc>
                <a:spcPct val="100000"/>
              </a:lnSpc>
              <a:spcBef>
                <a:spcPts val="0"/>
              </a:spcBef>
              <a:spcAft>
                <a:spcPts val="0"/>
              </a:spcAft>
              <a:buClr>
                <a:srgbClr val="253667"/>
              </a:buClr>
              <a:buSzPts val="2300"/>
              <a:buFont typeface="Montserrat"/>
              <a:buNone/>
            </a:pPr>
            <a:r>
              <a:rPr lang="en-US"/>
              <a:t>ALA (Fox Tech) Historical Enrollment</a:t>
            </a:r>
            <a:endParaRPr/>
          </a:p>
        </p:txBody>
      </p:sp>
      <p:pic>
        <p:nvPicPr>
          <p:cNvPr id="149" name="Google Shape;149;p21"/>
          <p:cNvPicPr preferRelativeResize="0"/>
          <p:nvPr/>
        </p:nvPicPr>
        <p:blipFill rotWithShape="1">
          <a:blip r:embed="rId3">
            <a:alphaModFix/>
          </a:blip>
          <a:srcRect/>
          <a:stretch/>
        </p:blipFill>
        <p:spPr>
          <a:xfrm>
            <a:off x="606476" y="802386"/>
            <a:ext cx="7931025" cy="3801375"/>
          </a:xfrm>
          <a:prstGeom prst="rect">
            <a:avLst/>
          </a:prstGeom>
          <a:noFill/>
          <a:ln>
            <a:noFill/>
          </a:ln>
        </p:spPr>
      </p:pic>
      <p:sp>
        <p:nvSpPr>
          <p:cNvPr id="150" name="Google Shape;150;p21"/>
          <p:cNvSpPr txBox="1"/>
          <p:nvPr/>
        </p:nvSpPr>
        <p:spPr>
          <a:xfrm>
            <a:off x="606485" y="4603761"/>
            <a:ext cx="7931100" cy="161700"/>
          </a:xfrm>
          <a:prstGeom prst="rect">
            <a:avLst/>
          </a:prstGeom>
          <a:noFill/>
          <a:ln>
            <a:noFill/>
          </a:ln>
        </p:spPr>
        <p:txBody>
          <a:bodyPr spcFirstLastPara="1" wrap="square" lIns="19050" tIns="19050" rIns="19050" bIns="19050" anchor="ctr" anchorCtr="0">
            <a:spAutoFit/>
          </a:bodyPr>
          <a:lstStyle/>
          <a:p>
            <a:pPr marL="0" marR="0" lvl="0" indent="0" algn="l" rtl="0">
              <a:lnSpc>
                <a:spcPct val="100000"/>
              </a:lnSpc>
              <a:spcBef>
                <a:spcPts val="0"/>
              </a:spcBef>
              <a:spcAft>
                <a:spcPts val="0"/>
              </a:spcAft>
              <a:buClr>
                <a:srgbClr val="491917"/>
              </a:buClr>
              <a:buSzPts val="800"/>
              <a:buFont typeface="Montserrat"/>
              <a:buNone/>
            </a:pPr>
            <a:r>
              <a:rPr lang="en-US" sz="800" b="0" i="0" u="none" strike="noStrike" cap="none">
                <a:solidFill>
                  <a:srgbClr val="491917"/>
                </a:solidFill>
                <a:latin typeface="Montserrat"/>
                <a:ea typeface="Montserrat"/>
                <a:cs typeface="Montserrat"/>
                <a:sym typeface="Montserrat"/>
              </a:rPr>
              <a:t>Data Source: 2012 to 2023 - TAPR; 2024 - PEIMS submission; 2025 - PEIMS October snapshot</a:t>
            </a:r>
            <a:endParaRPr sz="800" b="1" i="0" u="none" strike="noStrike" cap="none">
              <a:solidFill>
                <a:srgbClr val="491917"/>
              </a:solidFill>
              <a:latin typeface="Montserrat"/>
              <a:ea typeface="Montserrat"/>
              <a:cs typeface="Montserrat"/>
              <a:sym typeface="Montserrat"/>
            </a:endParaRPr>
          </a:p>
        </p:txBody>
      </p:sp>
      <p:sp>
        <p:nvSpPr>
          <p:cNvPr id="151" name="Google Shape;151;p21"/>
          <p:cNvSpPr txBox="1"/>
          <p:nvPr/>
        </p:nvSpPr>
        <p:spPr>
          <a:xfrm>
            <a:off x="8420963" y="1108922"/>
            <a:ext cx="959400" cy="298800"/>
          </a:xfrm>
          <a:prstGeom prst="rect">
            <a:avLst/>
          </a:prstGeom>
          <a:no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6AA84F"/>
                </a:solidFill>
                <a:latin typeface="Helvetica Neue"/>
                <a:ea typeface="Helvetica Neue"/>
                <a:cs typeface="Helvetica Neue"/>
                <a:sym typeface="Helvetica Neue"/>
              </a:rPr>
              <a:t>Design Capacity</a:t>
            </a:r>
            <a:endParaRPr sz="1000" b="0" i="0" u="none" strike="noStrike" cap="none">
              <a:solidFill>
                <a:srgbClr val="6AA84F"/>
              </a:solidFill>
              <a:latin typeface="Helvetica Neue"/>
              <a:ea typeface="Helvetica Neue"/>
              <a:cs typeface="Helvetica Neue"/>
              <a:sym typeface="Helvetica Neue"/>
            </a:endParaRPr>
          </a:p>
        </p:txBody>
      </p:sp>
      <p:sp>
        <p:nvSpPr>
          <p:cNvPr id="152" name="Google Shape;152;p21"/>
          <p:cNvSpPr txBox="1"/>
          <p:nvPr/>
        </p:nvSpPr>
        <p:spPr>
          <a:xfrm>
            <a:off x="8420963" y="1508972"/>
            <a:ext cx="959400" cy="298800"/>
          </a:xfrm>
          <a:prstGeom prst="rect">
            <a:avLst/>
          </a:prstGeom>
          <a:no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244061"/>
                </a:solidFill>
                <a:latin typeface="Helvetica Neue"/>
                <a:ea typeface="Helvetica Neue"/>
                <a:cs typeface="Helvetica Neue"/>
                <a:sym typeface="Helvetica Neue"/>
              </a:rPr>
              <a:t>Functional Capacity</a:t>
            </a:r>
            <a:endParaRPr sz="1000" b="0" i="0" u="none" strike="noStrike" cap="none">
              <a:solidFill>
                <a:srgbClr val="244061"/>
              </a:solidFill>
              <a:latin typeface="Helvetica Neue"/>
              <a:ea typeface="Helvetica Neue"/>
              <a:cs typeface="Helvetica Neue"/>
              <a:sym typeface="Helvetica Neue"/>
            </a:endParaRPr>
          </a:p>
        </p:txBody>
      </p:sp>
      <p:sp>
        <p:nvSpPr>
          <p:cNvPr id="153" name="Google Shape;153;p21"/>
          <p:cNvSpPr txBox="1">
            <a:spLocks noGrp="1"/>
          </p:cNvSpPr>
          <p:nvPr>
            <p:ph type="sldNum" idx="12"/>
          </p:nvPr>
        </p:nvSpPr>
        <p:spPr>
          <a:xfrm>
            <a:off x="4230146" y="4948873"/>
            <a:ext cx="548700" cy="177000"/>
          </a:xfrm>
          <a:prstGeom prst="rect">
            <a:avLst/>
          </a:prstGeom>
          <a:noFill/>
          <a:ln>
            <a:noFill/>
          </a:ln>
        </p:spPr>
        <p:txBody>
          <a:bodyPr spcFirstLastPara="1" wrap="square" lIns="19050" tIns="19050" rIns="19050" bIns="19050" anchor="t" anchorCtr="0">
            <a:spAutoFit/>
          </a:bodyPr>
          <a:lstStyle/>
          <a:p>
            <a:pPr marL="0" lvl="0" indent="0" algn="ctr" rtl="0">
              <a:lnSpc>
                <a:spcPct val="100000"/>
              </a:lnSpc>
              <a:spcBef>
                <a:spcPts val="0"/>
              </a:spcBef>
              <a:spcAft>
                <a:spcPts val="0"/>
              </a:spcAft>
              <a:buSzPts val="900"/>
              <a:buNone/>
            </a:pPr>
            <a:fld id="{00000000-1234-1234-1234-123412341234}" type="slidenum">
              <a:rPr lang="en-US" sz="900"/>
              <a:t>12</a:t>
            </a:fld>
            <a:endParaRPr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51"/>
                                        </p:tgtEl>
                                        <p:attrNameLst>
                                          <p:attrName>style.visibility</p:attrName>
                                        </p:attrNameLst>
                                      </p:cBhvr>
                                      <p:to>
                                        <p:strVal val="visible"/>
                                      </p:to>
                                    </p:set>
                                    <p:anim calcmode="lin" valueType="num">
                                      <p:cBhvr additive="base">
                                        <p:cTn id="7" dur="1500"/>
                                        <p:tgtEl>
                                          <p:spTgt spid="151"/>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152"/>
                                        </p:tgtEl>
                                        <p:attrNameLst>
                                          <p:attrName>style.visibility</p:attrName>
                                        </p:attrNameLst>
                                      </p:cBhvr>
                                      <p:to>
                                        <p:strVal val="visible"/>
                                      </p:to>
                                    </p:set>
                                    <p:anim calcmode="lin" valueType="num">
                                      <p:cBhvr additive="base">
                                        <p:cTn id="10" dur="1500"/>
                                        <p:tgtEl>
                                          <p:spTgt spid="1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2"/>
          <p:cNvSpPr txBox="1">
            <a:spLocks noGrp="1"/>
          </p:cNvSpPr>
          <p:nvPr>
            <p:ph type="body" idx="1"/>
          </p:nvPr>
        </p:nvSpPr>
        <p:spPr>
          <a:xfrm>
            <a:off x="606476" y="312173"/>
            <a:ext cx="7931100" cy="388800"/>
          </a:xfrm>
          <a:prstGeom prst="rect">
            <a:avLst/>
          </a:prstGeom>
          <a:noFill/>
          <a:ln>
            <a:noFill/>
          </a:ln>
        </p:spPr>
        <p:txBody>
          <a:bodyPr spcFirstLastPara="1" wrap="square" lIns="34275" tIns="17150" rIns="34275" bIns="17150" anchor="t" anchorCtr="0">
            <a:spAutoFit/>
          </a:bodyPr>
          <a:lstStyle/>
          <a:p>
            <a:pPr marL="0" lvl="0" indent="0" algn="l" rtl="0">
              <a:lnSpc>
                <a:spcPct val="100000"/>
              </a:lnSpc>
              <a:spcBef>
                <a:spcPts val="0"/>
              </a:spcBef>
              <a:spcAft>
                <a:spcPts val="0"/>
              </a:spcAft>
              <a:buClr>
                <a:srgbClr val="253667"/>
              </a:buClr>
              <a:buSzPts val="2300"/>
              <a:buFont typeface="Montserrat"/>
              <a:buNone/>
            </a:pPr>
            <a:r>
              <a:rPr lang="en-US"/>
              <a:t>ALA (Euclid) Historical Enrollment</a:t>
            </a:r>
            <a:endParaRPr/>
          </a:p>
        </p:txBody>
      </p:sp>
      <p:pic>
        <p:nvPicPr>
          <p:cNvPr id="159" name="Google Shape;159;p22"/>
          <p:cNvPicPr preferRelativeResize="0"/>
          <p:nvPr/>
        </p:nvPicPr>
        <p:blipFill rotWithShape="1">
          <a:blip r:embed="rId3">
            <a:alphaModFix/>
          </a:blip>
          <a:srcRect/>
          <a:stretch/>
        </p:blipFill>
        <p:spPr>
          <a:xfrm>
            <a:off x="606476" y="802386"/>
            <a:ext cx="7931025" cy="3801375"/>
          </a:xfrm>
          <a:prstGeom prst="rect">
            <a:avLst/>
          </a:prstGeom>
          <a:noFill/>
          <a:ln>
            <a:noFill/>
          </a:ln>
        </p:spPr>
      </p:pic>
      <p:sp>
        <p:nvSpPr>
          <p:cNvPr id="160" name="Google Shape;160;p22"/>
          <p:cNvSpPr txBox="1"/>
          <p:nvPr/>
        </p:nvSpPr>
        <p:spPr>
          <a:xfrm>
            <a:off x="606476" y="4772623"/>
            <a:ext cx="7931100" cy="161700"/>
          </a:xfrm>
          <a:prstGeom prst="rect">
            <a:avLst/>
          </a:prstGeom>
          <a:noFill/>
          <a:ln>
            <a:noFill/>
          </a:ln>
        </p:spPr>
        <p:txBody>
          <a:bodyPr spcFirstLastPara="1" wrap="square" lIns="19050" tIns="19050" rIns="19050" bIns="19050" anchor="ctr" anchorCtr="0">
            <a:spAutoFit/>
          </a:bodyPr>
          <a:lstStyle/>
          <a:p>
            <a:pPr marL="0" marR="0" lvl="0" indent="0" algn="l" rtl="0">
              <a:lnSpc>
                <a:spcPct val="100000"/>
              </a:lnSpc>
              <a:spcBef>
                <a:spcPts val="0"/>
              </a:spcBef>
              <a:spcAft>
                <a:spcPts val="0"/>
              </a:spcAft>
              <a:buClr>
                <a:srgbClr val="491917"/>
              </a:buClr>
              <a:buSzPts val="800"/>
              <a:buFont typeface="Montserrat"/>
              <a:buNone/>
            </a:pPr>
            <a:r>
              <a:rPr lang="en-US" sz="800" b="0" i="0" u="none" strike="noStrike" cap="none">
                <a:solidFill>
                  <a:srgbClr val="491917"/>
                </a:solidFill>
                <a:latin typeface="Montserrat"/>
                <a:ea typeface="Montserrat"/>
                <a:cs typeface="Montserrat"/>
                <a:sym typeface="Montserrat"/>
              </a:rPr>
              <a:t>Data Source: 2012 to 2023 - TAPR; 2024 - PEIMS submission; 2025 - PEIMS October snapshot</a:t>
            </a:r>
            <a:endParaRPr sz="800" b="1" i="0" u="none" strike="noStrike" cap="none">
              <a:solidFill>
                <a:srgbClr val="491917"/>
              </a:solidFill>
              <a:latin typeface="Montserrat"/>
              <a:ea typeface="Montserrat"/>
              <a:cs typeface="Montserrat"/>
              <a:sym typeface="Montserrat"/>
            </a:endParaRPr>
          </a:p>
        </p:txBody>
      </p:sp>
      <p:sp>
        <p:nvSpPr>
          <p:cNvPr id="161" name="Google Shape;161;p22"/>
          <p:cNvSpPr txBox="1"/>
          <p:nvPr/>
        </p:nvSpPr>
        <p:spPr>
          <a:xfrm>
            <a:off x="8462391" y="983081"/>
            <a:ext cx="959400" cy="298800"/>
          </a:xfrm>
          <a:prstGeom prst="rect">
            <a:avLst/>
          </a:prstGeom>
          <a:no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6AA84F"/>
                </a:solidFill>
                <a:latin typeface="Helvetica Neue"/>
                <a:ea typeface="Helvetica Neue"/>
                <a:cs typeface="Helvetica Neue"/>
                <a:sym typeface="Helvetica Neue"/>
              </a:rPr>
              <a:t>Design Capacity</a:t>
            </a:r>
            <a:endParaRPr sz="1000" b="0" i="0" u="none" strike="noStrike" cap="none">
              <a:solidFill>
                <a:srgbClr val="6AA84F"/>
              </a:solidFill>
              <a:latin typeface="Helvetica Neue"/>
              <a:ea typeface="Helvetica Neue"/>
              <a:cs typeface="Helvetica Neue"/>
              <a:sym typeface="Helvetica Neue"/>
            </a:endParaRPr>
          </a:p>
        </p:txBody>
      </p:sp>
      <p:sp>
        <p:nvSpPr>
          <p:cNvPr id="162" name="Google Shape;162;p22"/>
          <p:cNvSpPr txBox="1"/>
          <p:nvPr/>
        </p:nvSpPr>
        <p:spPr>
          <a:xfrm>
            <a:off x="8462391" y="2802872"/>
            <a:ext cx="959400" cy="298800"/>
          </a:xfrm>
          <a:prstGeom prst="rect">
            <a:avLst/>
          </a:prstGeom>
          <a:no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244061"/>
                </a:solidFill>
                <a:latin typeface="Helvetica Neue"/>
                <a:ea typeface="Helvetica Neue"/>
                <a:cs typeface="Helvetica Neue"/>
                <a:sym typeface="Helvetica Neue"/>
              </a:rPr>
              <a:t>Functional Capacity</a:t>
            </a:r>
            <a:endParaRPr sz="1000" b="0" i="0" u="none" strike="noStrike" cap="none">
              <a:solidFill>
                <a:srgbClr val="244061"/>
              </a:solidFill>
              <a:latin typeface="Helvetica Neue"/>
              <a:ea typeface="Helvetica Neue"/>
              <a:cs typeface="Helvetica Neue"/>
              <a:sym typeface="Helvetica Neue"/>
            </a:endParaRPr>
          </a:p>
        </p:txBody>
      </p:sp>
      <p:sp>
        <p:nvSpPr>
          <p:cNvPr id="163" name="Google Shape;163;p22"/>
          <p:cNvSpPr txBox="1">
            <a:spLocks noGrp="1"/>
          </p:cNvSpPr>
          <p:nvPr>
            <p:ph type="sldNum" idx="12"/>
          </p:nvPr>
        </p:nvSpPr>
        <p:spPr>
          <a:xfrm>
            <a:off x="4239118" y="4926523"/>
            <a:ext cx="548700" cy="177000"/>
          </a:xfrm>
          <a:prstGeom prst="rect">
            <a:avLst/>
          </a:prstGeom>
          <a:noFill/>
          <a:ln>
            <a:noFill/>
          </a:ln>
        </p:spPr>
        <p:txBody>
          <a:bodyPr spcFirstLastPara="1" wrap="square" lIns="19050" tIns="19050" rIns="19050" bIns="19050" anchor="t" anchorCtr="0">
            <a:spAutoFit/>
          </a:bodyPr>
          <a:lstStyle/>
          <a:p>
            <a:pPr marL="0" lvl="0" indent="0" algn="ctr" rtl="0">
              <a:lnSpc>
                <a:spcPct val="100000"/>
              </a:lnSpc>
              <a:spcBef>
                <a:spcPts val="0"/>
              </a:spcBef>
              <a:spcAft>
                <a:spcPts val="0"/>
              </a:spcAft>
              <a:buSzPts val="900"/>
              <a:buNone/>
            </a:pPr>
            <a:fld id="{00000000-1234-1234-1234-123412341234}" type="slidenum">
              <a:rPr lang="en-US" sz="900"/>
              <a:t>13</a:t>
            </a:fld>
            <a:endParaRPr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62"/>
                                        </p:tgtEl>
                                        <p:attrNameLst>
                                          <p:attrName>style.visibility</p:attrName>
                                        </p:attrNameLst>
                                      </p:cBhvr>
                                      <p:to>
                                        <p:strVal val="visible"/>
                                      </p:to>
                                    </p:set>
                                    <p:anim calcmode="lin" valueType="num">
                                      <p:cBhvr additive="base">
                                        <p:cTn id="7" dur="1500"/>
                                        <p:tgtEl>
                                          <p:spTgt spid="162"/>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161"/>
                                        </p:tgtEl>
                                        <p:attrNameLst>
                                          <p:attrName>style.visibility</p:attrName>
                                        </p:attrNameLst>
                                      </p:cBhvr>
                                      <p:to>
                                        <p:strVal val="visible"/>
                                      </p:to>
                                    </p:set>
                                    <p:anim calcmode="lin" valueType="num">
                                      <p:cBhvr additive="base">
                                        <p:cTn id="10" dur="1500"/>
                                        <p:tgtEl>
                                          <p:spTgt spid="1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3"/>
          <p:cNvSpPr txBox="1">
            <a:spLocks noGrp="1"/>
          </p:cNvSpPr>
          <p:nvPr>
            <p:ph type="body" idx="1"/>
          </p:nvPr>
        </p:nvSpPr>
        <p:spPr>
          <a:xfrm>
            <a:off x="606476" y="312173"/>
            <a:ext cx="7931100" cy="392400"/>
          </a:xfrm>
          <a:prstGeom prst="rect">
            <a:avLst/>
          </a:prstGeom>
          <a:noFill/>
          <a:ln>
            <a:noFill/>
          </a:ln>
        </p:spPr>
        <p:txBody>
          <a:bodyPr spcFirstLastPara="1" wrap="square" lIns="19050" tIns="19050" rIns="19050" bIns="19050" anchor="ctr" anchorCtr="0">
            <a:spAutoFit/>
          </a:bodyPr>
          <a:lstStyle/>
          <a:p>
            <a:pPr marL="0" lvl="0" indent="0" algn="l" rtl="0">
              <a:lnSpc>
                <a:spcPct val="100000"/>
              </a:lnSpc>
              <a:spcBef>
                <a:spcPts val="0"/>
              </a:spcBef>
              <a:spcAft>
                <a:spcPts val="0"/>
              </a:spcAft>
              <a:buClr>
                <a:srgbClr val="253667"/>
              </a:buClr>
              <a:buSzPts val="2300"/>
              <a:buFont typeface="Montserrat"/>
              <a:buNone/>
            </a:pPr>
            <a:r>
              <a:rPr lang="en-US"/>
              <a:t>Waitlist at ALA </a:t>
            </a:r>
            <a:endParaRPr/>
          </a:p>
        </p:txBody>
      </p:sp>
      <p:graphicFrame>
        <p:nvGraphicFramePr>
          <p:cNvPr id="169" name="Google Shape;169;p23"/>
          <p:cNvGraphicFramePr/>
          <p:nvPr/>
        </p:nvGraphicFramePr>
        <p:xfrm>
          <a:off x="943303" y="808444"/>
          <a:ext cx="6952350" cy="3901600"/>
        </p:xfrm>
        <a:graphic>
          <a:graphicData uri="http://schemas.openxmlformats.org/drawingml/2006/table">
            <a:tbl>
              <a:tblPr>
                <a:noFill/>
                <a:tableStyleId>{4ED61F09-4616-465F-8D22-A1123FD99930}</a:tableStyleId>
              </a:tblPr>
              <a:tblGrid>
                <a:gridCol w="4064925">
                  <a:extLst>
                    <a:ext uri="{9D8B030D-6E8A-4147-A177-3AD203B41FA5}">
                      <a16:colId xmlns:a16="http://schemas.microsoft.com/office/drawing/2014/main" val="20000"/>
                    </a:ext>
                  </a:extLst>
                </a:gridCol>
                <a:gridCol w="1331075">
                  <a:extLst>
                    <a:ext uri="{9D8B030D-6E8A-4147-A177-3AD203B41FA5}">
                      <a16:colId xmlns:a16="http://schemas.microsoft.com/office/drawing/2014/main" val="20001"/>
                    </a:ext>
                  </a:extLst>
                </a:gridCol>
                <a:gridCol w="1556350">
                  <a:extLst>
                    <a:ext uri="{9D8B030D-6E8A-4147-A177-3AD203B41FA5}">
                      <a16:colId xmlns:a16="http://schemas.microsoft.com/office/drawing/2014/main" val="20002"/>
                    </a:ext>
                  </a:extLst>
                </a:gridCol>
              </a:tblGrid>
              <a:tr h="232800">
                <a:tc>
                  <a:txBody>
                    <a:bodyPr/>
                    <a:lstStyle/>
                    <a:p>
                      <a:pPr marL="0" marR="0" lvl="0" indent="0" algn="l" rtl="0">
                        <a:lnSpc>
                          <a:spcPct val="115000"/>
                        </a:lnSpc>
                        <a:spcBef>
                          <a:spcPts val="0"/>
                        </a:spcBef>
                        <a:spcAft>
                          <a:spcPts val="0"/>
                        </a:spcAft>
                        <a:buClr>
                          <a:srgbClr val="000000"/>
                        </a:buClr>
                        <a:buSzPts val="900"/>
                        <a:buFont typeface="Arial"/>
                        <a:buNone/>
                      </a:pPr>
                      <a:r>
                        <a:rPr lang="en-US" sz="900" b="1" u="sng" strike="noStrike" cap="none">
                          <a:solidFill>
                            <a:schemeClr val="lt1"/>
                          </a:solidFill>
                          <a:latin typeface="Montserrat"/>
                          <a:ea typeface="Montserrat"/>
                          <a:cs typeface="Montserrat"/>
                          <a:sym typeface="Montserrat"/>
                        </a:rPr>
                        <a:t>Advanced Learning Academy Total</a:t>
                      </a:r>
                      <a:endParaRPr sz="900" b="1" u="sng" strike="noStrike" cap="none">
                        <a:solidFill>
                          <a:schemeClr val="lt1"/>
                        </a:solidFill>
                        <a:latin typeface="Montserrat"/>
                        <a:ea typeface="Montserrat"/>
                        <a:cs typeface="Montserrat"/>
                        <a:sym typeface="Montserrat"/>
                      </a:endParaRPr>
                    </a:p>
                  </a:txBody>
                  <a:tcPr marL="10725" marR="10725" marT="7150" marB="71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042D81"/>
                    </a:solidFill>
                  </a:tcPr>
                </a:tc>
                <a:tc>
                  <a:txBody>
                    <a:bodyPr/>
                    <a:lstStyle/>
                    <a:p>
                      <a:pPr marL="0" marR="0" lvl="0" indent="0" algn="l" rtl="0">
                        <a:lnSpc>
                          <a:spcPct val="100000"/>
                        </a:lnSpc>
                        <a:spcBef>
                          <a:spcPts val="0"/>
                        </a:spcBef>
                        <a:spcAft>
                          <a:spcPts val="0"/>
                        </a:spcAft>
                        <a:buClr>
                          <a:srgbClr val="000000"/>
                        </a:buClr>
                        <a:buSzPts val="900"/>
                        <a:buFont typeface="Arial"/>
                        <a:buNone/>
                      </a:pPr>
                      <a:endParaRPr sz="900" u="none" strike="noStrike" cap="none">
                        <a:solidFill>
                          <a:schemeClr val="lt1"/>
                        </a:solidFill>
                        <a:latin typeface="Montserrat"/>
                        <a:ea typeface="Montserrat"/>
                        <a:cs typeface="Montserrat"/>
                        <a:sym typeface="Montserrat"/>
                      </a:endParaRPr>
                    </a:p>
                  </a:txBody>
                  <a:tcPr marL="10725" marR="10725" marT="7150" marB="71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042D81"/>
                    </a:solidFill>
                  </a:tcPr>
                </a:tc>
                <a:tc>
                  <a:txBody>
                    <a:bodyPr/>
                    <a:lstStyle/>
                    <a:p>
                      <a:pPr marL="0" marR="0" lvl="0" indent="0" algn="ctr" rtl="0">
                        <a:lnSpc>
                          <a:spcPct val="115000"/>
                        </a:lnSpc>
                        <a:spcBef>
                          <a:spcPts val="0"/>
                        </a:spcBef>
                        <a:spcAft>
                          <a:spcPts val="0"/>
                        </a:spcAft>
                        <a:buClr>
                          <a:srgbClr val="000000"/>
                        </a:buClr>
                        <a:buSzPts val="900"/>
                        <a:buFont typeface="Arial"/>
                        <a:buNone/>
                      </a:pPr>
                      <a:r>
                        <a:rPr lang="en-US" sz="900" b="1" u="none" strike="noStrike" cap="none">
                          <a:solidFill>
                            <a:schemeClr val="lt1"/>
                          </a:solidFill>
                          <a:latin typeface="Montserrat"/>
                          <a:ea typeface="Montserrat"/>
                          <a:cs typeface="Montserrat"/>
                          <a:sym typeface="Montserrat"/>
                        </a:rPr>
                        <a:t>725</a:t>
                      </a:r>
                      <a:endParaRPr sz="900" b="1" u="none" strike="noStrike" cap="none">
                        <a:solidFill>
                          <a:schemeClr val="lt1"/>
                        </a:solidFill>
                        <a:latin typeface="Montserrat"/>
                        <a:ea typeface="Montserrat"/>
                        <a:cs typeface="Montserrat"/>
                        <a:sym typeface="Montserrat"/>
                      </a:endParaRPr>
                    </a:p>
                  </a:txBody>
                  <a:tcPr marL="10725" marR="10725" marT="7150" marB="71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042D81"/>
                    </a:solidFill>
                  </a:tcPr>
                </a:tc>
                <a:extLst>
                  <a:ext uri="{0D108BD9-81ED-4DB2-BD59-A6C34878D82A}">
                    <a16:rowId xmlns:a16="http://schemas.microsoft.com/office/drawing/2014/main" val="10000"/>
                  </a:ext>
                </a:extLst>
              </a:tr>
              <a:tr h="229300">
                <a:tc gridSpan="3">
                  <a:txBody>
                    <a:bodyPr/>
                    <a:lstStyle/>
                    <a:p>
                      <a:pPr marL="0" marR="0" lvl="0" indent="0" algn="ctr" rtl="0">
                        <a:lnSpc>
                          <a:spcPct val="115000"/>
                        </a:lnSpc>
                        <a:spcBef>
                          <a:spcPts val="0"/>
                        </a:spcBef>
                        <a:spcAft>
                          <a:spcPts val="0"/>
                        </a:spcAft>
                        <a:buClr>
                          <a:srgbClr val="000000"/>
                        </a:buClr>
                        <a:buSzPts val="900"/>
                        <a:buFont typeface="Arial"/>
                        <a:buNone/>
                      </a:pPr>
                      <a:r>
                        <a:rPr lang="en-US" sz="900" b="1" u="none" strike="noStrike" cap="none">
                          <a:latin typeface="Montserrat"/>
                          <a:ea typeface="Montserrat"/>
                          <a:cs typeface="Montserrat"/>
                          <a:sym typeface="Montserrat"/>
                        </a:rPr>
                        <a:t>ALA at Euclid</a:t>
                      </a:r>
                      <a:endParaRPr sz="900" b="1" u="none" strike="noStrike" cap="none">
                        <a:latin typeface="Montserrat"/>
                        <a:ea typeface="Montserrat"/>
                        <a:cs typeface="Montserrat"/>
                        <a:sym typeface="Montserrat"/>
                      </a:endParaRPr>
                    </a:p>
                  </a:txBody>
                  <a:tcPr marL="10725" marR="10725" marT="7150" marB="71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F1C23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29300">
                <a:tc>
                  <a:txBody>
                    <a:bodyPr/>
                    <a:lstStyle/>
                    <a:p>
                      <a:pPr marL="0" marR="0" lvl="0" indent="0" algn="l" rtl="0">
                        <a:lnSpc>
                          <a:spcPct val="115000"/>
                        </a:lnSpc>
                        <a:spcBef>
                          <a:spcPts val="0"/>
                        </a:spcBef>
                        <a:spcAft>
                          <a:spcPts val="0"/>
                        </a:spcAft>
                        <a:buClr>
                          <a:srgbClr val="000000"/>
                        </a:buClr>
                        <a:buSzPts val="900"/>
                        <a:buFont typeface="Arial"/>
                        <a:buNone/>
                      </a:pPr>
                      <a:r>
                        <a:rPr lang="en-US" sz="900" b="1" u="none" strike="noStrike" cap="none">
                          <a:latin typeface="Montserrat"/>
                          <a:ea typeface="Montserrat"/>
                          <a:cs typeface="Montserrat"/>
                          <a:sym typeface="Montserrat"/>
                        </a:rPr>
                        <a:t>Advanced Learning Academy</a:t>
                      </a:r>
                      <a:endParaRPr sz="900" b="1" u="none" strike="noStrike" cap="none">
                        <a:latin typeface="Montserrat"/>
                        <a:ea typeface="Montserrat"/>
                        <a:cs typeface="Montserrat"/>
                        <a:sym typeface="Montserrat"/>
                      </a:endParaRPr>
                    </a:p>
                  </a:txBody>
                  <a:tcPr marL="10725" marR="10725" marT="7150" marB="71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900"/>
                        <a:buFont typeface="Arial"/>
                        <a:buNone/>
                      </a:pPr>
                      <a:r>
                        <a:rPr lang="en-US" sz="900" b="1" u="none" strike="noStrike" cap="none">
                          <a:latin typeface="Montserrat"/>
                          <a:ea typeface="Montserrat"/>
                          <a:cs typeface="Montserrat"/>
                          <a:sym typeface="Montserrat"/>
                        </a:rPr>
                        <a:t>PK4</a:t>
                      </a:r>
                      <a:endParaRPr sz="900" b="1" u="none" strike="noStrike" cap="none">
                        <a:latin typeface="Montserrat"/>
                        <a:ea typeface="Montserrat"/>
                        <a:cs typeface="Montserrat"/>
                        <a:sym typeface="Montserrat"/>
                      </a:endParaRPr>
                    </a:p>
                  </a:txBody>
                  <a:tcPr marL="10725" marR="10725" marT="7150" marB="71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900"/>
                        <a:buFont typeface="Arial"/>
                        <a:buNone/>
                      </a:pPr>
                      <a:r>
                        <a:rPr lang="en-US" sz="900" b="1" u="none" strike="noStrike" cap="none">
                          <a:latin typeface="Montserrat"/>
                          <a:ea typeface="Montserrat"/>
                          <a:cs typeface="Montserrat"/>
                          <a:sym typeface="Montserrat"/>
                        </a:rPr>
                        <a:t>1</a:t>
                      </a:r>
                      <a:endParaRPr sz="900" b="1" u="none" strike="noStrike" cap="none">
                        <a:latin typeface="Montserrat"/>
                        <a:ea typeface="Montserrat"/>
                        <a:cs typeface="Montserrat"/>
                        <a:sym typeface="Montserrat"/>
                      </a:endParaRPr>
                    </a:p>
                  </a:txBody>
                  <a:tcPr marL="10725" marR="10725" marT="7150" marB="71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229300">
                <a:tc>
                  <a:txBody>
                    <a:bodyPr/>
                    <a:lstStyle/>
                    <a:p>
                      <a:pPr marL="0" marR="0" lvl="0" indent="0" algn="l" rtl="0">
                        <a:lnSpc>
                          <a:spcPct val="115000"/>
                        </a:lnSpc>
                        <a:spcBef>
                          <a:spcPts val="0"/>
                        </a:spcBef>
                        <a:spcAft>
                          <a:spcPts val="0"/>
                        </a:spcAft>
                        <a:buClr>
                          <a:srgbClr val="000000"/>
                        </a:buClr>
                        <a:buSzPts val="900"/>
                        <a:buFont typeface="Arial"/>
                        <a:buNone/>
                      </a:pPr>
                      <a:r>
                        <a:rPr lang="en-US" sz="900" b="1" u="none" strike="noStrike" cap="none">
                          <a:latin typeface="Montserrat"/>
                          <a:ea typeface="Montserrat"/>
                          <a:cs typeface="Montserrat"/>
                          <a:sym typeface="Montserrat"/>
                        </a:rPr>
                        <a:t>Advanced Learning Academy</a:t>
                      </a:r>
                      <a:endParaRPr sz="900" b="1" u="none" strike="noStrike" cap="none">
                        <a:latin typeface="Montserrat"/>
                        <a:ea typeface="Montserrat"/>
                        <a:cs typeface="Montserrat"/>
                        <a:sym typeface="Montserrat"/>
                      </a:endParaRPr>
                    </a:p>
                  </a:txBody>
                  <a:tcPr marL="10725" marR="10725" marT="7150" marB="71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900"/>
                        <a:buFont typeface="Arial"/>
                        <a:buNone/>
                      </a:pPr>
                      <a:r>
                        <a:rPr lang="en-US" sz="900" b="1" u="none" strike="noStrike" cap="none">
                          <a:latin typeface="Montserrat"/>
                          <a:ea typeface="Montserrat"/>
                          <a:cs typeface="Montserrat"/>
                          <a:sym typeface="Montserrat"/>
                        </a:rPr>
                        <a:t>K</a:t>
                      </a:r>
                      <a:endParaRPr sz="900" b="1" u="none" strike="noStrike" cap="none">
                        <a:latin typeface="Montserrat"/>
                        <a:ea typeface="Montserrat"/>
                        <a:cs typeface="Montserrat"/>
                        <a:sym typeface="Montserrat"/>
                      </a:endParaRPr>
                    </a:p>
                  </a:txBody>
                  <a:tcPr marL="10725" marR="10725" marT="7150" marB="71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900"/>
                        <a:buFont typeface="Arial"/>
                        <a:buNone/>
                      </a:pPr>
                      <a:r>
                        <a:rPr lang="en-US" sz="900" b="1" u="none" strike="noStrike" cap="none">
                          <a:latin typeface="Montserrat"/>
                          <a:ea typeface="Montserrat"/>
                          <a:cs typeface="Montserrat"/>
                          <a:sym typeface="Montserrat"/>
                        </a:rPr>
                        <a:t>71</a:t>
                      </a:r>
                      <a:endParaRPr sz="900" b="1" u="none" strike="noStrike" cap="none">
                        <a:latin typeface="Montserrat"/>
                        <a:ea typeface="Montserrat"/>
                        <a:cs typeface="Montserrat"/>
                        <a:sym typeface="Montserrat"/>
                      </a:endParaRPr>
                    </a:p>
                  </a:txBody>
                  <a:tcPr marL="10725" marR="10725" marT="7150" marB="71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229300">
                <a:tc>
                  <a:txBody>
                    <a:bodyPr/>
                    <a:lstStyle/>
                    <a:p>
                      <a:pPr marL="0" marR="0" lvl="0" indent="0" algn="l" rtl="0">
                        <a:lnSpc>
                          <a:spcPct val="115000"/>
                        </a:lnSpc>
                        <a:spcBef>
                          <a:spcPts val="0"/>
                        </a:spcBef>
                        <a:spcAft>
                          <a:spcPts val="0"/>
                        </a:spcAft>
                        <a:buClr>
                          <a:srgbClr val="000000"/>
                        </a:buClr>
                        <a:buSzPts val="900"/>
                        <a:buFont typeface="Arial"/>
                        <a:buNone/>
                      </a:pPr>
                      <a:r>
                        <a:rPr lang="en-US" sz="900" b="1" u="none" strike="noStrike" cap="none">
                          <a:latin typeface="Montserrat"/>
                          <a:ea typeface="Montserrat"/>
                          <a:cs typeface="Montserrat"/>
                          <a:sym typeface="Montserrat"/>
                        </a:rPr>
                        <a:t>Advanced Learning Academy</a:t>
                      </a:r>
                      <a:endParaRPr sz="900" b="1" u="none" strike="noStrike" cap="none">
                        <a:latin typeface="Montserrat"/>
                        <a:ea typeface="Montserrat"/>
                        <a:cs typeface="Montserrat"/>
                        <a:sym typeface="Montserrat"/>
                      </a:endParaRPr>
                    </a:p>
                  </a:txBody>
                  <a:tcPr marL="10725" marR="10725" marT="7150" marB="71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900"/>
                        <a:buFont typeface="Arial"/>
                        <a:buNone/>
                      </a:pPr>
                      <a:r>
                        <a:rPr lang="en-US" sz="900" b="1" u="none" strike="noStrike" cap="none">
                          <a:latin typeface="Montserrat"/>
                          <a:ea typeface="Montserrat"/>
                          <a:cs typeface="Montserrat"/>
                          <a:sym typeface="Montserrat"/>
                        </a:rPr>
                        <a:t>1</a:t>
                      </a:r>
                      <a:endParaRPr sz="900" b="1" u="none" strike="noStrike" cap="none">
                        <a:latin typeface="Montserrat"/>
                        <a:ea typeface="Montserrat"/>
                        <a:cs typeface="Montserrat"/>
                        <a:sym typeface="Montserrat"/>
                      </a:endParaRPr>
                    </a:p>
                  </a:txBody>
                  <a:tcPr marL="10725" marR="10725" marT="7150" marB="71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900"/>
                        <a:buFont typeface="Arial"/>
                        <a:buNone/>
                      </a:pPr>
                      <a:r>
                        <a:rPr lang="en-US" sz="900" b="1" u="none" strike="noStrike" cap="none">
                          <a:latin typeface="Montserrat"/>
                          <a:ea typeface="Montserrat"/>
                          <a:cs typeface="Montserrat"/>
                          <a:sym typeface="Montserrat"/>
                        </a:rPr>
                        <a:t>57</a:t>
                      </a:r>
                      <a:endParaRPr sz="900" b="1" u="none" strike="noStrike" cap="none">
                        <a:latin typeface="Montserrat"/>
                        <a:ea typeface="Montserrat"/>
                        <a:cs typeface="Montserrat"/>
                        <a:sym typeface="Montserrat"/>
                      </a:endParaRPr>
                    </a:p>
                  </a:txBody>
                  <a:tcPr marL="10725" marR="10725" marT="7150" marB="71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229300">
                <a:tc>
                  <a:txBody>
                    <a:bodyPr/>
                    <a:lstStyle/>
                    <a:p>
                      <a:pPr marL="0" marR="0" lvl="0" indent="0" algn="l" rtl="0">
                        <a:lnSpc>
                          <a:spcPct val="115000"/>
                        </a:lnSpc>
                        <a:spcBef>
                          <a:spcPts val="0"/>
                        </a:spcBef>
                        <a:spcAft>
                          <a:spcPts val="0"/>
                        </a:spcAft>
                        <a:buClr>
                          <a:srgbClr val="000000"/>
                        </a:buClr>
                        <a:buSzPts val="900"/>
                        <a:buFont typeface="Arial"/>
                        <a:buNone/>
                      </a:pPr>
                      <a:r>
                        <a:rPr lang="en-US" sz="900" b="1" u="none" strike="noStrike" cap="none">
                          <a:latin typeface="Montserrat"/>
                          <a:ea typeface="Montserrat"/>
                          <a:cs typeface="Montserrat"/>
                          <a:sym typeface="Montserrat"/>
                        </a:rPr>
                        <a:t>Advanced Learning Academy</a:t>
                      </a:r>
                      <a:endParaRPr sz="900" b="1" u="none" strike="noStrike" cap="none">
                        <a:latin typeface="Montserrat"/>
                        <a:ea typeface="Montserrat"/>
                        <a:cs typeface="Montserrat"/>
                        <a:sym typeface="Montserrat"/>
                      </a:endParaRPr>
                    </a:p>
                  </a:txBody>
                  <a:tcPr marL="10725" marR="10725" marT="7150" marB="71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900"/>
                        <a:buFont typeface="Arial"/>
                        <a:buNone/>
                      </a:pPr>
                      <a:r>
                        <a:rPr lang="en-US" sz="900" b="1" u="none" strike="noStrike" cap="none">
                          <a:latin typeface="Montserrat"/>
                          <a:ea typeface="Montserrat"/>
                          <a:cs typeface="Montserrat"/>
                          <a:sym typeface="Montserrat"/>
                        </a:rPr>
                        <a:t>2</a:t>
                      </a:r>
                      <a:endParaRPr sz="900" b="1" u="none" strike="noStrike" cap="none">
                        <a:latin typeface="Montserrat"/>
                        <a:ea typeface="Montserrat"/>
                        <a:cs typeface="Montserrat"/>
                        <a:sym typeface="Montserrat"/>
                      </a:endParaRPr>
                    </a:p>
                  </a:txBody>
                  <a:tcPr marL="10725" marR="10725" marT="7150" marB="71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900"/>
                        <a:buFont typeface="Arial"/>
                        <a:buNone/>
                      </a:pPr>
                      <a:r>
                        <a:rPr lang="en-US" sz="900" b="1" u="none" strike="noStrike" cap="none">
                          <a:latin typeface="Montserrat"/>
                          <a:ea typeface="Montserrat"/>
                          <a:cs typeface="Montserrat"/>
                          <a:sym typeface="Montserrat"/>
                        </a:rPr>
                        <a:t>55</a:t>
                      </a:r>
                      <a:endParaRPr sz="900" b="1" u="none" strike="noStrike" cap="none">
                        <a:latin typeface="Montserrat"/>
                        <a:ea typeface="Montserrat"/>
                        <a:cs typeface="Montserrat"/>
                        <a:sym typeface="Montserrat"/>
                      </a:endParaRPr>
                    </a:p>
                  </a:txBody>
                  <a:tcPr marL="10725" marR="10725" marT="7150" marB="71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r h="229300">
                <a:tc>
                  <a:txBody>
                    <a:bodyPr/>
                    <a:lstStyle/>
                    <a:p>
                      <a:pPr marL="0" marR="0" lvl="0" indent="0" algn="l" rtl="0">
                        <a:lnSpc>
                          <a:spcPct val="115000"/>
                        </a:lnSpc>
                        <a:spcBef>
                          <a:spcPts val="0"/>
                        </a:spcBef>
                        <a:spcAft>
                          <a:spcPts val="0"/>
                        </a:spcAft>
                        <a:buClr>
                          <a:srgbClr val="000000"/>
                        </a:buClr>
                        <a:buSzPts val="900"/>
                        <a:buFont typeface="Arial"/>
                        <a:buNone/>
                      </a:pPr>
                      <a:r>
                        <a:rPr lang="en-US" sz="900" b="1" u="none" strike="noStrike" cap="none">
                          <a:latin typeface="Montserrat"/>
                          <a:ea typeface="Montserrat"/>
                          <a:cs typeface="Montserrat"/>
                          <a:sym typeface="Montserrat"/>
                        </a:rPr>
                        <a:t>Advanced Learning Academy</a:t>
                      </a:r>
                      <a:endParaRPr sz="900" b="1" u="none" strike="noStrike" cap="none">
                        <a:latin typeface="Montserrat"/>
                        <a:ea typeface="Montserrat"/>
                        <a:cs typeface="Montserrat"/>
                        <a:sym typeface="Montserrat"/>
                      </a:endParaRPr>
                    </a:p>
                  </a:txBody>
                  <a:tcPr marL="10725" marR="10725" marT="7150" marB="71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900"/>
                        <a:buFont typeface="Arial"/>
                        <a:buNone/>
                      </a:pPr>
                      <a:r>
                        <a:rPr lang="en-US" sz="900" b="1" u="none" strike="noStrike" cap="none">
                          <a:latin typeface="Montserrat"/>
                          <a:ea typeface="Montserrat"/>
                          <a:cs typeface="Montserrat"/>
                          <a:sym typeface="Montserrat"/>
                        </a:rPr>
                        <a:t>3</a:t>
                      </a:r>
                      <a:endParaRPr sz="900" b="1" u="none" strike="noStrike" cap="none">
                        <a:latin typeface="Montserrat"/>
                        <a:ea typeface="Montserrat"/>
                        <a:cs typeface="Montserrat"/>
                        <a:sym typeface="Montserrat"/>
                      </a:endParaRPr>
                    </a:p>
                  </a:txBody>
                  <a:tcPr marL="10725" marR="10725" marT="7150" marB="71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900"/>
                        <a:buFont typeface="Arial"/>
                        <a:buNone/>
                      </a:pPr>
                      <a:r>
                        <a:rPr lang="en-US" sz="900" b="1" u="none" strike="noStrike" cap="none">
                          <a:latin typeface="Montserrat"/>
                          <a:ea typeface="Montserrat"/>
                          <a:cs typeface="Montserrat"/>
                          <a:sym typeface="Montserrat"/>
                        </a:rPr>
                        <a:t>62</a:t>
                      </a:r>
                      <a:endParaRPr sz="900" b="1" u="none" strike="noStrike" cap="none">
                        <a:latin typeface="Montserrat"/>
                        <a:ea typeface="Montserrat"/>
                        <a:cs typeface="Montserrat"/>
                        <a:sym typeface="Montserrat"/>
                      </a:endParaRPr>
                    </a:p>
                  </a:txBody>
                  <a:tcPr marL="10725" marR="10725" marT="7150" marB="71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extLst>
                  <a:ext uri="{0D108BD9-81ED-4DB2-BD59-A6C34878D82A}">
                    <a16:rowId xmlns:a16="http://schemas.microsoft.com/office/drawing/2014/main" val="10006"/>
                  </a:ext>
                </a:extLst>
              </a:tr>
              <a:tr h="229300">
                <a:tc gridSpan="3">
                  <a:txBody>
                    <a:bodyPr/>
                    <a:lstStyle/>
                    <a:p>
                      <a:pPr marL="0" marR="0" lvl="0" indent="0" algn="ctr" rtl="0">
                        <a:lnSpc>
                          <a:spcPct val="115000"/>
                        </a:lnSpc>
                        <a:spcBef>
                          <a:spcPts val="0"/>
                        </a:spcBef>
                        <a:spcAft>
                          <a:spcPts val="0"/>
                        </a:spcAft>
                        <a:buClr>
                          <a:srgbClr val="000000"/>
                        </a:buClr>
                        <a:buSzPts val="900"/>
                        <a:buFont typeface="Arial"/>
                        <a:buNone/>
                      </a:pPr>
                      <a:r>
                        <a:rPr lang="en-US" sz="900" b="1" u="none" strike="noStrike" cap="none">
                          <a:latin typeface="Montserrat"/>
                          <a:ea typeface="Montserrat"/>
                          <a:cs typeface="Montserrat"/>
                          <a:sym typeface="Montserrat"/>
                        </a:rPr>
                        <a:t>ALA at Fox Tech</a:t>
                      </a:r>
                      <a:endParaRPr sz="900" b="1" u="none" strike="noStrike" cap="none">
                        <a:latin typeface="Montserrat"/>
                        <a:ea typeface="Montserrat"/>
                        <a:cs typeface="Montserrat"/>
                        <a:sym typeface="Montserrat"/>
                      </a:endParaRPr>
                    </a:p>
                  </a:txBody>
                  <a:tcPr marL="10725" marR="10725" marT="7150" marB="71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F1C23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229300">
                <a:tc>
                  <a:txBody>
                    <a:bodyPr/>
                    <a:lstStyle/>
                    <a:p>
                      <a:pPr marL="0" marR="0" lvl="0" indent="0" algn="l" rtl="0">
                        <a:lnSpc>
                          <a:spcPct val="115000"/>
                        </a:lnSpc>
                        <a:spcBef>
                          <a:spcPts val="0"/>
                        </a:spcBef>
                        <a:spcAft>
                          <a:spcPts val="0"/>
                        </a:spcAft>
                        <a:buClr>
                          <a:srgbClr val="000000"/>
                        </a:buClr>
                        <a:buSzPts val="900"/>
                        <a:buFont typeface="Arial"/>
                        <a:buNone/>
                      </a:pPr>
                      <a:r>
                        <a:rPr lang="en-US" sz="900" b="1" u="none" strike="noStrike" cap="none">
                          <a:latin typeface="Montserrat"/>
                          <a:ea typeface="Montserrat"/>
                          <a:cs typeface="Montserrat"/>
                          <a:sym typeface="Montserrat"/>
                        </a:rPr>
                        <a:t>Advanced Learning Academy</a:t>
                      </a:r>
                      <a:endParaRPr sz="900" b="1" u="none" strike="noStrike" cap="none">
                        <a:latin typeface="Montserrat"/>
                        <a:ea typeface="Montserrat"/>
                        <a:cs typeface="Montserrat"/>
                        <a:sym typeface="Montserrat"/>
                      </a:endParaRPr>
                    </a:p>
                  </a:txBody>
                  <a:tcPr marL="10725" marR="10725" marT="7150" marB="71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900"/>
                        <a:buFont typeface="Arial"/>
                        <a:buNone/>
                      </a:pPr>
                      <a:r>
                        <a:rPr lang="en-US" sz="900" b="1" u="none" strike="noStrike" cap="none">
                          <a:latin typeface="Montserrat"/>
                          <a:ea typeface="Montserrat"/>
                          <a:cs typeface="Montserrat"/>
                          <a:sym typeface="Montserrat"/>
                        </a:rPr>
                        <a:t>4</a:t>
                      </a:r>
                      <a:endParaRPr sz="900" b="1" u="none" strike="noStrike" cap="none">
                        <a:latin typeface="Montserrat"/>
                        <a:ea typeface="Montserrat"/>
                        <a:cs typeface="Montserrat"/>
                        <a:sym typeface="Montserrat"/>
                      </a:endParaRPr>
                    </a:p>
                  </a:txBody>
                  <a:tcPr marL="10725" marR="10725" marT="7150" marB="71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900"/>
                        <a:buFont typeface="Arial"/>
                        <a:buNone/>
                      </a:pPr>
                      <a:r>
                        <a:rPr lang="en-US" sz="900" b="1" u="none" strike="noStrike" cap="none">
                          <a:latin typeface="Montserrat"/>
                          <a:ea typeface="Montserrat"/>
                          <a:cs typeface="Montserrat"/>
                          <a:sym typeface="Montserrat"/>
                        </a:rPr>
                        <a:t>101</a:t>
                      </a:r>
                      <a:endParaRPr sz="900" b="1" u="none" strike="noStrike" cap="none">
                        <a:latin typeface="Montserrat"/>
                        <a:ea typeface="Montserrat"/>
                        <a:cs typeface="Montserrat"/>
                        <a:sym typeface="Montserrat"/>
                      </a:endParaRPr>
                    </a:p>
                  </a:txBody>
                  <a:tcPr marL="10725" marR="10725" marT="7150" marB="71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extLst>
                  <a:ext uri="{0D108BD9-81ED-4DB2-BD59-A6C34878D82A}">
                    <a16:rowId xmlns:a16="http://schemas.microsoft.com/office/drawing/2014/main" val="10008"/>
                  </a:ext>
                </a:extLst>
              </a:tr>
              <a:tr h="229300">
                <a:tc>
                  <a:txBody>
                    <a:bodyPr/>
                    <a:lstStyle/>
                    <a:p>
                      <a:pPr marL="0" marR="0" lvl="0" indent="0" algn="l" rtl="0">
                        <a:lnSpc>
                          <a:spcPct val="115000"/>
                        </a:lnSpc>
                        <a:spcBef>
                          <a:spcPts val="0"/>
                        </a:spcBef>
                        <a:spcAft>
                          <a:spcPts val="0"/>
                        </a:spcAft>
                        <a:buClr>
                          <a:srgbClr val="000000"/>
                        </a:buClr>
                        <a:buSzPts val="900"/>
                        <a:buFont typeface="Arial"/>
                        <a:buNone/>
                      </a:pPr>
                      <a:r>
                        <a:rPr lang="en-US" sz="900" b="1" u="none" strike="noStrike" cap="none">
                          <a:latin typeface="Montserrat"/>
                          <a:ea typeface="Montserrat"/>
                          <a:cs typeface="Montserrat"/>
                          <a:sym typeface="Montserrat"/>
                        </a:rPr>
                        <a:t>Advanced Learning Academy</a:t>
                      </a:r>
                      <a:endParaRPr sz="900" b="1" u="none" strike="noStrike" cap="none">
                        <a:latin typeface="Montserrat"/>
                        <a:ea typeface="Montserrat"/>
                        <a:cs typeface="Montserrat"/>
                        <a:sym typeface="Montserrat"/>
                      </a:endParaRPr>
                    </a:p>
                  </a:txBody>
                  <a:tcPr marL="10725" marR="10725" marT="7150" marB="71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900"/>
                        <a:buFont typeface="Arial"/>
                        <a:buNone/>
                      </a:pPr>
                      <a:r>
                        <a:rPr lang="en-US" sz="900" b="1" u="none" strike="noStrike" cap="none">
                          <a:latin typeface="Montserrat"/>
                          <a:ea typeface="Montserrat"/>
                          <a:cs typeface="Montserrat"/>
                          <a:sym typeface="Montserrat"/>
                        </a:rPr>
                        <a:t>5</a:t>
                      </a:r>
                      <a:endParaRPr sz="900" b="1" u="none" strike="noStrike" cap="none">
                        <a:latin typeface="Montserrat"/>
                        <a:ea typeface="Montserrat"/>
                        <a:cs typeface="Montserrat"/>
                        <a:sym typeface="Montserrat"/>
                      </a:endParaRPr>
                    </a:p>
                  </a:txBody>
                  <a:tcPr marL="10725" marR="10725" marT="7150" marB="71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900"/>
                        <a:buFont typeface="Arial"/>
                        <a:buNone/>
                      </a:pPr>
                      <a:r>
                        <a:rPr lang="en-US" sz="900" b="1" u="none" strike="noStrike" cap="none">
                          <a:latin typeface="Montserrat"/>
                          <a:ea typeface="Montserrat"/>
                          <a:cs typeface="Montserrat"/>
                          <a:sym typeface="Montserrat"/>
                        </a:rPr>
                        <a:t>84</a:t>
                      </a:r>
                      <a:endParaRPr sz="900" b="1" u="none" strike="noStrike" cap="none">
                        <a:latin typeface="Montserrat"/>
                        <a:ea typeface="Montserrat"/>
                        <a:cs typeface="Montserrat"/>
                        <a:sym typeface="Montserrat"/>
                      </a:endParaRPr>
                    </a:p>
                  </a:txBody>
                  <a:tcPr marL="10725" marR="10725" marT="7150" marB="71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extLst>
                  <a:ext uri="{0D108BD9-81ED-4DB2-BD59-A6C34878D82A}">
                    <a16:rowId xmlns:a16="http://schemas.microsoft.com/office/drawing/2014/main" val="10009"/>
                  </a:ext>
                </a:extLst>
              </a:tr>
              <a:tr h="229300">
                <a:tc>
                  <a:txBody>
                    <a:bodyPr/>
                    <a:lstStyle/>
                    <a:p>
                      <a:pPr marL="0" marR="0" lvl="0" indent="0" algn="l" rtl="0">
                        <a:lnSpc>
                          <a:spcPct val="115000"/>
                        </a:lnSpc>
                        <a:spcBef>
                          <a:spcPts val="0"/>
                        </a:spcBef>
                        <a:spcAft>
                          <a:spcPts val="0"/>
                        </a:spcAft>
                        <a:buClr>
                          <a:srgbClr val="000000"/>
                        </a:buClr>
                        <a:buSzPts val="900"/>
                        <a:buFont typeface="Arial"/>
                        <a:buNone/>
                      </a:pPr>
                      <a:r>
                        <a:rPr lang="en-US" sz="900" b="1" u="none" strike="noStrike" cap="none">
                          <a:latin typeface="Montserrat"/>
                          <a:ea typeface="Montserrat"/>
                          <a:cs typeface="Montserrat"/>
                          <a:sym typeface="Montserrat"/>
                        </a:rPr>
                        <a:t>Advanced Learning Academy</a:t>
                      </a:r>
                      <a:endParaRPr sz="900" b="1" u="none" strike="noStrike" cap="none">
                        <a:latin typeface="Montserrat"/>
                        <a:ea typeface="Montserrat"/>
                        <a:cs typeface="Montserrat"/>
                        <a:sym typeface="Montserrat"/>
                      </a:endParaRPr>
                    </a:p>
                  </a:txBody>
                  <a:tcPr marL="10725" marR="10725" marT="7150" marB="71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900"/>
                        <a:buFont typeface="Arial"/>
                        <a:buNone/>
                      </a:pPr>
                      <a:r>
                        <a:rPr lang="en-US" sz="900" b="1" u="none" strike="noStrike" cap="none">
                          <a:latin typeface="Montserrat"/>
                          <a:ea typeface="Montserrat"/>
                          <a:cs typeface="Montserrat"/>
                          <a:sym typeface="Montserrat"/>
                        </a:rPr>
                        <a:t>6</a:t>
                      </a:r>
                      <a:endParaRPr sz="900" b="1" u="none" strike="noStrike" cap="none">
                        <a:latin typeface="Montserrat"/>
                        <a:ea typeface="Montserrat"/>
                        <a:cs typeface="Montserrat"/>
                        <a:sym typeface="Montserrat"/>
                      </a:endParaRPr>
                    </a:p>
                  </a:txBody>
                  <a:tcPr marL="10725" marR="10725" marT="7150" marB="71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900"/>
                        <a:buFont typeface="Arial"/>
                        <a:buNone/>
                      </a:pPr>
                      <a:r>
                        <a:rPr lang="en-US" sz="900" b="1" u="none" strike="noStrike" cap="none">
                          <a:latin typeface="Montserrat"/>
                          <a:ea typeface="Montserrat"/>
                          <a:cs typeface="Montserrat"/>
                          <a:sym typeface="Montserrat"/>
                        </a:rPr>
                        <a:t>126</a:t>
                      </a:r>
                      <a:endParaRPr sz="900" b="1" u="none" strike="noStrike" cap="none">
                        <a:latin typeface="Montserrat"/>
                        <a:ea typeface="Montserrat"/>
                        <a:cs typeface="Montserrat"/>
                        <a:sym typeface="Montserrat"/>
                      </a:endParaRPr>
                    </a:p>
                  </a:txBody>
                  <a:tcPr marL="10725" marR="10725" marT="7150" marB="71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extLst>
                  <a:ext uri="{0D108BD9-81ED-4DB2-BD59-A6C34878D82A}">
                    <a16:rowId xmlns:a16="http://schemas.microsoft.com/office/drawing/2014/main" val="10010"/>
                  </a:ext>
                </a:extLst>
              </a:tr>
              <a:tr h="229300">
                <a:tc>
                  <a:txBody>
                    <a:bodyPr/>
                    <a:lstStyle/>
                    <a:p>
                      <a:pPr marL="0" marR="0" lvl="0" indent="0" algn="l" rtl="0">
                        <a:lnSpc>
                          <a:spcPct val="115000"/>
                        </a:lnSpc>
                        <a:spcBef>
                          <a:spcPts val="0"/>
                        </a:spcBef>
                        <a:spcAft>
                          <a:spcPts val="0"/>
                        </a:spcAft>
                        <a:buClr>
                          <a:srgbClr val="000000"/>
                        </a:buClr>
                        <a:buSzPts val="900"/>
                        <a:buFont typeface="Arial"/>
                        <a:buNone/>
                      </a:pPr>
                      <a:r>
                        <a:rPr lang="en-US" sz="900" b="1" u="none" strike="noStrike" cap="none">
                          <a:latin typeface="Montserrat"/>
                          <a:ea typeface="Montserrat"/>
                          <a:cs typeface="Montserrat"/>
                          <a:sym typeface="Montserrat"/>
                        </a:rPr>
                        <a:t>Advanced Learning Academy</a:t>
                      </a:r>
                      <a:endParaRPr sz="900" b="1" u="none" strike="noStrike" cap="none">
                        <a:latin typeface="Montserrat"/>
                        <a:ea typeface="Montserrat"/>
                        <a:cs typeface="Montserrat"/>
                        <a:sym typeface="Montserrat"/>
                      </a:endParaRPr>
                    </a:p>
                  </a:txBody>
                  <a:tcPr marL="10725" marR="10725" marT="7150" marB="71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900"/>
                        <a:buFont typeface="Arial"/>
                        <a:buNone/>
                      </a:pPr>
                      <a:r>
                        <a:rPr lang="en-US" sz="900" b="1" u="none" strike="noStrike" cap="none">
                          <a:latin typeface="Montserrat"/>
                          <a:ea typeface="Montserrat"/>
                          <a:cs typeface="Montserrat"/>
                          <a:sym typeface="Montserrat"/>
                        </a:rPr>
                        <a:t>7</a:t>
                      </a:r>
                      <a:endParaRPr sz="900" b="1" u="none" strike="noStrike" cap="none">
                        <a:latin typeface="Montserrat"/>
                        <a:ea typeface="Montserrat"/>
                        <a:cs typeface="Montserrat"/>
                        <a:sym typeface="Montserrat"/>
                      </a:endParaRPr>
                    </a:p>
                  </a:txBody>
                  <a:tcPr marL="10725" marR="10725" marT="7150" marB="71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900"/>
                        <a:buFont typeface="Arial"/>
                        <a:buNone/>
                      </a:pPr>
                      <a:r>
                        <a:rPr lang="en-US" sz="900" b="1" u="none" strike="noStrike" cap="none">
                          <a:latin typeface="Montserrat"/>
                          <a:ea typeface="Montserrat"/>
                          <a:cs typeface="Montserrat"/>
                          <a:sym typeface="Montserrat"/>
                        </a:rPr>
                        <a:t>89</a:t>
                      </a:r>
                      <a:endParaRPr sz="900" b="1" u="none" strike="noStrike" cap="none">
                        <a:latin typeface="Montserrat"/>
                        <a:ea typeface="Montserrat"/>
                        <a:cs typeface="Montserrat"/>
                        <a:sym typeface="Montserrat"/>
                      </a:endParaRPr>
                    </a:p>
                  </a:txBody>
                  <a:tcPr marL="10725" marR="10725" marT="7150" marB="71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extLst>
                  <a:ext uri="{0D108BD9-81ED-4DB2-BD59-A6C34878D82A}">
                    <a16:rowId xmlns:a16="http://schemas.microsoft.com/office/drawing/2014/main" val="10011"/>
                  </a:ext>
                </a:extLst>
              </a:tr>
              <a:tr h="229300">
                <a:tc>
                  <a:txBody>
                    <a:bodyPr/>
                    <a:lstStyle/>
                    <a:p>
                      <a:pPr marL="0" marR="0" lvl="0" indent="0" algn="l" rtl="0">
                        <a:lnSpc>
                          <a:spcPct val="115000"/>
                        </a:lnSpc>
                        <a:spcBef>
                          <a:spcPts val="0"/>
                        </a:spcBef>
                        <a:spcAft>
                          <a:spcPts val="0"/>
                        </a:spcAft>
                        <a:buClr>
                          <a:srgbClr val="000000"/>
                        </a:buClr>
                        <a:buSzPts val="900"/>
                        <a:buFont typeface="Arial"/>
                        <a:buNone/>
                      </a:pPr>
                      <a:r>
                        <a:rPr lang="en-US" sz="900" b="1" u="none" strike="noStrike" cap="none">
                          <a:latin typeface="Montserrat"/>
                          <a:ea typeface="Montserrat"/>
                          <a:cs typeface="Montserrat"/>
                          <a:sym typeface="Montserrat"/>
                        </a:rPr>
                        <a:t>Advanced Learning Academy</a:t>
                      </a:r>
                      <a:endParaRPr sz="900" b="1" u="none" strike="noStrike" cap="none">
                        <a:latin typeface="Montserrat"/>
                        <a:ea typeface="Montserrat"/>
                        <a:cs typeface="Montserrat"/>
                        <a:sym typeface="Montserrat"/>
                      </a:endParaRPr>
                    </a:p>
                  </a:txBody>
                  <a:tcPr marL="10725" marR="10725" marT="7150" marB="71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900"/>
                        <a:buFont typeface="Arial"/>
                        <a:buNone/>
                      </a:pPr>
                      <a:r>
                        <a:rPr lang="en-US" sz="900" b="1" u="none" strike="noStrike" cap="none">
                          <a:latin typeface="Montserrat"/>
                          <a:ea typeface="Montserrat"/>
                          <a:cs typeface="Montserrat"/>
                          <a:sym typeface="Montserrat"/>
                        </a:rPr>
                        <a:t>8</a:t>
                      </a:r>
                      <a:endParaRPr sz="900" b="1" u="none" strike="noStrike" cap="none">
                        <a:latin typeface="Montserrat"/>
                        <a:ea typeface="Montserrat"/>
                        <a:cs typeface="Montserrat"/>
                        <a:sym typeface="Montserrat"/>
                      </a:endParaRPr>
                    </a:p>
                  </a:txBody>
                  <a:tcPr marL="10725" marR="10725" marT="7150" marB="71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900"/>
                        <a:buFont typeface="Arial"/>
                        <a:buNone/>
                      </a:pPr>
                      <a:r>
                        <a:rPr lang="en-US" sz="900" b="1" u="none" strike="noStrike" cap="none">
                          <a:latin typeface="Montserrat"/>
                          <a:ea typeface="Montserrat"/>
                          <a:cs typeface="Montserrat"/>
                          <a:sym typeface="Montserrat"/>
                        </a:rPr>
                        <a:t>60</a:t>
                      </a:r>
                      <a:endParaRPr sz="900" b="1" u="none" strike="noStrike" cap="none">
                        <a:latin typeface="Montserrat"/>
                        <a:ea typeface="Montserrat"/>
                        <a:cs typeface="Montserrat"/>
                        <a:sym typeface="Montserrat"/>
                      </a:endParaRPr>
                    </a:p>
                  </a:txBody>
                  <a:tcPr marL="10725" marR="10725" marT="7150" marB="71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extLst>
                  <a:ext uri="{0D108BD9-81ED-4DB2-BD59-A6C34878D82A}">
                    <a16:rowId xmlns:a16="http://schemas.microsoft.com/office/drawing/2014/main" val="10012"/>
                  </a:ext>
                </a:extLst>
              </a:tr>
              <a:tr h="229300">
                <a:tc>
                  <a:txBody>
                    <a:bodyPr/>
                    <a:lstStyle/>
                    <a:p>
                      <a:pPr marL="0" marR="0" lvl="0" indent="0" algn="l" rtl="0">
                        <a:lnSpc>
                          <a:spcPct val="115000"/>
                        </a:lnSpc>
                        <a:spcBef>
                          <a:spcPts val="0"/>
                        </a:spcBef>
                        <a:spcAft>
                          <a:spcPts val="0"/>
                        </a:spcAft>
                        <a:buClr>
                          <a:srgbClr val="000000"/>
                        </a:buClr>
                        <a:buSzPts val="900"/>
                        <a:buFont typeface="Arial"/>
                        <a:buNone/>
                      </a:pPr>
                      <a:r>
                        <a:rPr lang="en-US" sz="900" b="1" u="none" strike="noStrike" cap="none">
                          <a:latin typeface="Montserrat"/>
                          <a:ea typeface="Montserrat"/>
                          <a:cs typeface="Montserrat"/>
                          <a:sym typeface="Montserrat"/>
                        </a:rPr>
                        <a:t>Advanced Learning Academy</a:t>
                      </a:r>
                      <a:endParaRPr sz="900" b="1" u="none" strike="noStrike" cap="none">
                        <a:latin typeface="Montserrat"/>
                        <a:ea typeface="Montserrat"/>
                        <a:cs typeface="Montserrat"/>
                        <a:sym typeface="Montserrat"/>
                      </a:endParaRPr>
                    </a:p>
                  </a:txBody>
                  <a:tcPr marL="10725" marR="10725" marT="7150" marB="71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900"/>
                        <a:buFont typeface="Arial"/>
                        <a:buNone/>
                      </a:pPr>
                      <a:r>
                        <a:rPr lang="en-US" sz="900" b="1" u="none" strike="noStrike" cap="none">
                          <a:latin typeface="Montserrat"/>
                          <a:ea typeface="Montserrat"/>
                          <a:cs typeface="Montserrat"/>
                          <a:sym typeface="Montserrat"/>
                        </a:rPr>
                        <a:t>9</a:t>
                      </a:r>
                      <a:endParaRPr sz="900" b="1" u="none" strike="noStrike" cap="none">
                        <a:latin typeface="Montserrat"/>
                        <a:ea typeface="Montserrat"/>
                        <a:cs typeface="Montserrat"/>
                        <a:sym typeface="Montserrat"/>
                      </a:endParaRPr>
                    </a:p>
                  </a:txBody>
                  <a:tcPr marL="10725" marR="10725" marT="7150" marB="71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900"/>
                        <a:buFont typeface="Arial"/>
                        <a:buNone/>
                      </a:pPr>
                      <a:r>
                        <a:rPr lang="en-US" sz="900" b="1" u="none" strike="noStrike" cap="none">
                          <a:latin typeface="Montserrat"/>
                          <a:ea typeface="Montserrat"/>
                          <a:cs typeface="Montserrat"/>
                          <a:sym typeface="Montserrat"/>
                        </a:rPr>
                        <a:t>4</a:t>
                      </a:r>
                      <a:endParaRPr sz="900" b="1" u="none" strike="noStrike" cap="none">
                        <a:latin typeface="Montserrat"/>
                        <a:ea typeface="Montserrat"/>
                        <a:cs typeface="Montserrat"/>
                        <a:sym typeface="Montserrat"/>
                      </a:endParaRPr>
                    </a:p>
                  </a:txBody>
                  <a:tcPr marL="10725" marR="10725" marT="7150" marB="71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extLst>
                  <a:ext uri="{0D108BD9-81ED-4DB2-BD59-A6C34878D82A}">
                    <a16:rowId xmlns:a16="http://schemas.microsoft.com/office/drawing/2014/main" val="10013"/>
                  </a:ext>
                </a:extLst>
              </a:tr>
              <a:tr h="229300">
                <a:tc>
                  <a:txBody>
                    <a:bodyPr/>
                    <a:lstStyle/>
                    <a:p>
                      <a:pPr marL="0" marR="0" lvl="0" indent="0" algn="l" rtl="0">
                        <a:lnSpc>
                          <a:spcPct val="115000"/>
                        </a:lnSpc>
                        <a:spcBef>
                          <a:spcPts val="0"/>
                        </a:spcBef>
                        <a:spcAft>
                          <a:spcPts val="0"/>
                        </a:spcAft>
                        <a:buClr>
                          <a:srgbClr val="000000"/>
                        </a:buClr>
                        <a:buSzPts val="900"/>
                        <a:buFont typeface="Arial"/>
                        <a:buNone/>
                      </a:pPr>
                      <a:r>
                        <a:rPr lang="en-US" sz="900" b="1" u="none" strike="noStrike" cap="none">
                          <a:latin typeface="Montserrat"/>
                          <a:ea typeface="Montserrat"/>
                          <a:cs typeface="Montserrat"/>
                          <a:sym typeface="Montserrat"/>
                        </a:rPr>
                        <a:t>Advanced Learning Academy</a:t>
                      </a:r>
                      <a:endParaRPr sz="900" b="1" u="none" strike="noStrike" cap="none">
                        <a:latin typeface="Montserrat"/>
                        <a:ea typeface="Montserrat"/>
                        <a:cs typeface="Montserrat"/>
                        <a:sym typeface="Montserrat"/>
                      </a:endParaRPr>
                    </a:p>
                  </a:txBody>
                  <a:tcPr marL="10725" marR="10725" marT="7150" marB="71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900"/>
                        <a:buFont typeface="Arial"/>
                        <a:buNone/>
                      </a:pPr>
                      <a:r>
                        <a:rPr lang="en-US" sz="900" b="1" u="none" strike="noStrike" cap="none">
                          <a:latin typeface="Montserrat"/>
                          <a:ea typeface="Montserrat"/>
                          <a:cs typeface="Montserrat"/>
                          <a:sym typeface="Montserrat"/>
                        </a:rPr>
                        <a:t>10</a:t>
                      </a:r>
                      <a:endParaRPr sz="900" b="1" u="none" strike="noStrike" cap="none">
                        <a:latin typeface="Montserrat"/>
                        <a:ea typeface="Montserrat"/>
                        <a:cs typeface="Montserrat"/>
                        <a:sym typeface="Montserrat"/>
                      </a:endParaRPr>
                    </a:p>
                  </a:txBody>
                  <a:tcPr marL="10725" marR="10725" marT="7150" marB="71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900"/>
                        <a:buFont typeface="Arial"/>
                        <a:buNone/>
                      </a:pPr>
                      <a:r>
                        <a:rPr lang="en-US" sz="900" b="1" u="none" strike="noStrike" cap="none">
                          <a:latin typeface="Montserrat"/>
                          <a:ea typeface="Montserrat"/>
                          <a:cs typeface="Montserrat"/>
                          <a:sym typeface="Montserrat"/>
                        </a:rPr>
                        <a:t>2</a:t>
                      </a:r>
                      <a:endParaRPr sz="900" b="1" u="none" strike="noStrike" cap="none">
                        <a:latin typeface="Montserrat"/>
                        <a:ea typeface="Montserrat"/>
                        <a:cs typeface="Montserrat"/>
                        <a:sym typeface="Montserrat"/>
                      </a:endParaRPr>
                    </a:p>
                  </a:txBody>
                  <a:tcPr marL="10725" marR="10725" marT="7150" marB="71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extLst>
                  <a:ext uri="{0D108BD9-81ED-4DB2-BD59-A6C34878D82A}">
                    <a16:rowId xmlns:a16="http://schemas.microsoft.com/office/drawing/2014/main" val="10014"/>
                  </a:ext>
                </a:extLst>
              </a:tr>
              <a:tr h="229300">
                <a:tc>
                  <a:txBody>
                    <a:bodyPr/>
                    <a:lstStyle/>
                    <a:p>
                      <a:pPr marL="0" marR="0" lvl="0" indent="0" algn="l" rtl="0">
                        <a:lnSpc>
                          <a:spcPct val="115000"/>
                        </a:lnSpc>
                        <a:spcBef>
                          <a:spcPts val="0"/>
                        </a:spcBef>
                        <a:spcAft>
                          <a:spcPts val="0"/>
                        </a:spcAft>
                        <a:buClr>
                          <a:srgbClr val="000000"/>
                        </a:buClr>
                        <a:buSzPts val="900"/>
                        <a:buFont typeface="Arial"/>
                        <a:buNone/>
                      </a:pPr>
                      <a:r>
                        <a:rPr lang="en-US" sz="900" b="1" u="none" strike="noStrike" cap="none">
                          <a:latin typeface="Montserrat"/>
                          <a:ea typeface="Montserrat"/>
                          <a:cs typeface="Montserrat"/>
                          <a:sym typeface="Montserrat"/>
                        </a:rPr>
                        <a:t>Advanced Learning Academy</a:t>
                      </a:r>
                      <a:endParaRPr sz="900" b="1" u="none" strike="noStrike" cap="none">
                        <a:latin typeface="Montserrat"/>
                        <a:ea typeface="Montserrat"/>
                        <a:cs typeface="Montserrat"/>
                        <a:sym typeface="Montserrat"/>
                      </a:endParaRPr>
                    </a:p>
                  </a:txBody>
                  <a:tcPr marL="10725" marR="10725" marT="7150" marB="71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900"/>
                        <a:buFont typeface="Arial"/>
                        <a:buNone/>
                      </a:pPr>
                      <a:r>
                        <a:rPr lang="en-US" sz="900" b="1" u="none" strike="noStrike" cap="none">
                          <a:latin typeface="Montserrat"/>
                          <a:ea typeface="Montserrat"/>
                          <a:cs typeface="Montserrat"/>
                          <a:sym typeface="Montserrat"/>
                        </a:rPr>
                        <a:t>11</a:t>
                      </a:r>
                      <a:endParaRPr sz="900" b="1" u="none" strike="noStrike" cap="none">
                        <a:latin typeface="Montserrat"/>
                        <a:ea typeface="Montserrat"/>
                        <a:cs typeface="Montserrat"/>
                        <a:sym typeface="Montserrat"/>
                      </a:endParaRPr>
                    </a:p>
                  </a:txBody>
                  <a:tcPr marL="10725" marR="10725" marT="7150" marB="71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900"/>
                        <a:buFont typeface="Arial"/>
                        <a:buNone/>
                      </a:pPr>
                      <a:r>
                        <a:rPr lang="en-US" sz="900" b="1" u="none" strike="noStrike" cap="none">
                          <a:latin typeface="Montserrat"/>
                          <a:ea typeface="Montserrat"/>
                          <a:cs typeface="Montserrat"/>
                          <a:sym typeface="Montserrat"/>
                        </a:rPr>
                        <a:t>10</a:t>
                      </a:r>
                      <a:endParaRPr sz="900" b="1" u="none" strike="noStrike" cap="none">
                        <a:latin typeface="Montserrat"/>
                        <a:ea typeface="Montserrat"/>
                        <a:cs typeface="Montserrat"/>
                        <a:sym typeface="Montserrat"/>
                      </a:endParaRPr>
                    </a:p>
                  </a:txBody>
                  <a:tcPr marL="10725" marR="10725" marT="7150" marB="71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extLst>
                  <a:ext uri="{0D108BD9-81ED-4DB2-BD59-A6C34878D82A}">
                    <a16:rowId xmlns:a16="http://schemas.microsoft.com/office/drawing/2014/main" val="10015"/>
                  </a:ext>
                </a:extLst>
              </a:tr>
              <a:tr h="229300">
                <a:tc>
                  <a:txBody>
                    <a:bodyPr/>
                    <a:lstStyle/>
                    <a:p>
                      <a:pPr marL="0" marR="0" lvl="0" indent="0" algn="l" rtl="0">
                        <a:lnSpc>
                          <a:spcPct val="115000"/>
                        </a:lnSpc>
                        <a:spcBef>
                          <a:spcPts val="0"/>
                        </a:spcBef>
                        <a:spcAft>
                          <a:spcPts val="0"/>
                        </a:spcAft>
                        <a:buClr>
                          <a:srgbClr val="000000"/>
                        </a:buClr>
                        <a:buSzPts val="900"/>
                        <a:buFont typeface="Arial"/>
                        <a:buNone/>
                      </a:pPr>
                      <a:r>
                        <a:rPr lang="en-US" sz="900" b="1" u="none" strike="noStrike" cap="none">
                          <a:latin typeface="Montserrat"/>
                          <a:ea typeface="Montserrat"/>
                          <a:cs typeface="Montserrat"/>
                          <a:sym typeface="Montserrat"/>
                        </a:rPr>
                        <a:t>Advanced Learning Academy</a:t>
                      </a:r>
                      <a:endParaRPr sz="900" b="1" u="none" strike="noStrike" cap="none">
                        <a:latin typeface="Montserrat"/>
                        <a:ea typeface="Montserrat"/>
                        <a:cs typeface="Montserrat"/>
                        <a:sym typeface="Montserrat"/>
                      </a:endParaRPr>
                    </a:p>
                  </a:txBody>
                  <a:tcPr marL="10725" marR="10725" marT="7150" marB="71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900"/>
                        <a:buFont typeface="Arial"/>
                        <a:buNone/>
                      </a:pPr>
                      <a:r>
                        <a:rPr lang="en-US" sz="900" b="1" u="none" strike="noStrike" cap="none">
                          <a:latin typeface="Montserrat"/>
                          <a:ea typeface="Montserrat"/>
                          <a:cs typeface="Montserrat"/>
                          <a:sym typeface="Montserrat"/>
                        </a:rPr>
                        <a:t>12</a:t>
                      </a:r>
                      <a:endParaRPr sz="900" b="1" u="none" strike="noStrike" cap="none">
                        <a:latin typeface="Montserrat"/>
                        <a:ea typeface="Montserrat"/>
                        <a:cs typeface="Montserrat"/>
                        <a:sym typeface="Montserrat"/>
                      </a:endParaRPr>
                    </a:p>
                  </a:txBody>
                  <a:tcPr marL="10725" marR="10725" marT="7150" marB="71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900"/>
                        <a:buFont typeface="Arial"/>
                        <a:buNone/>
                      </a:pPr>
                      <a:r>
                        <a:rPr lang="en-US" sz="900" b="1" u="none" strike="noStrike" cap="none">
                          <a:latin typeface="Montserrat"/>
                          <a:ea typeface="Montserrat"/>
                          <a:cs typeface="Montserrat"/>
                          <a:sym typeface="Montserrat"/>
                        </a:rPr>
                        <a:t>3</a:t>
                      </a:r>
                      <a:endParaRPr sz="900" b="1" u="none" strike="noStrike" cap="none">
                        <a:latin typeface="Montserrat"/>
                        <a:ea typeface="Montserrat"/>
                        <a:cs typeface="Montserrat"/>
                        <a:sym typeface="Montserrat"/>
                      </a:endParaRPr>
                    </a:p>
                  </a:txBody>
                  <a:tcPr marL="10725" marR="10725" marT="7150" marB="71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extLst>
                  <a:ext uri="{0D108BD9-81ED-4DB2-BD59-A6C34878D82A}">
                    <a16:rowId xmlns:a16="http://schemas.microsoft.com/office/drawing/2014/main" val="10016"/>
                  </a:ext>
                </a:extLst>
              </a:tr>
            </a:tbl>
          </a:graphicData>
        </a:graphic>
      </p:graphicFrame>
      <p:sp>
        <p:nvSpPr>
          <p:cNvPr id="170" name="Google Shape;170;p23"/>
          <p:cNvSpPr/>
          <p:nvPr/>
        </p:nvSpPr>
        <p:spPr>
          <a:xfrm>
            <a:off x="6715294" y="737934"/>
            <a:ext cx="852900" cy="439800"/>
          </a:xfrm>
          <a:prstGeom prst="rect">
            <a:avLst/>
          </a:prstGeom>
          <a:noFill/>
          <a:ln w="76200" cap="flat" cmpd="sng">
            <a:solidFill>
              <a:srgbClr val="980000"/>
            </a:solidFill>
            <a:prstDash val="solid"/>
            <a:round/>
            <a:headEnd type="none" w="sm" len="sm"/>
            <a:tailEnd type="none" w="sm" len="sm"/>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Helvetica Neue"/>
              <a:ea typeface="Helvetica Neue"/>
              <a:cs typeface="Helvetica Neue"/>
              <a:sym typeface="Helvetica Neue"/>
            </a:endParaRPr>
          </a:p>
        </p:txBody>
      </p:sp>
      <p:sp>
        <p:nvSpPr>
          <p:cNvPr id="171" name="Google Shape;171;p23"/>
          <p:cNvSpPr txBox="1">
            <a:spLocks noGrp="1"/>
          </p:cNvSpPr>
          <p:nvPr>
            <p:ph type="sldNum" idx="12"/>
          </p:nvPr>
        </p:nvSpPr>
        <p:spPr>
          <a:xfrm>
            <a:off x="4147118" y="4966538"/>
            <a:ext cx="620400" cy="115500"/>
          </a:xfrm>
          <a:prstGeom prst="rect">
            <a:avLst/>
          </a:prstGeom>
          <a:noFill/>
          <a:ln>
            <a:noFill/>
          </a:ln>
        </p:spPr>
        <p:txBody>
          <a:bodyPr spcFirstLastPara="1" wrap="square" lIns="19050" tIns="19050" rIns="19050" bIns="19050" anchor="t" anchorCtr="0">
            <a:spAutoFit/>
          </a:bodyPr>
          <a:lstStyle/>
          <a:p>
            <a:pPr marL="0" lvl="0" indent="0" algn="ctr" rtl="0">
              <a:lnSpc>
                <a:spcPct val="100000"/>
              </a:lnSpc>
              <a:spcBef>
                <a:spcPts val="0"/>
              </a:spcBef>
              <a:spcAft>
                <a:spcPts val="0"/>
              </a:spcAft>
              <a:buClr>
                <a:srgbClr val="253667"/>
              </a:buClr>
              <a:buSzPts val="900"/>
              <a:buFont typeface="Montserrat SemiBold"/>
              <a:buNone/>
            </a:pPr>
            <a:fld id="{00000000-1234-1234-1234-123412341234}" type="slidenum">
              <a:rPr lang="en-US" sz="500"/>
              <a:t>14</a:t>
            </a:fld>
            <a:endParaRPr sz="5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70"/>
                                        </p:tgtEl>
                                        <p:attrNameLst>
                                          <p:attrName>style.visibility</p:attrName>
                                        </p:attrNameLst>
                                      </p:cBhvr>
                                      <p:to>
                                        <p:strVal val="visible"/>
                                      </p:to>
                                    </p:set>
                                    <p:anim calcmode="lin" valueType="num">
                                      <p:cBhvr additive="base">
                                        <p:cTn id="7" dur="1500"/>
                                        <p:tgtEl>
                                          <p:spTgt spid="17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4"/>
          <p:cNvSpPr txBox="1">
            <a:spLocks noGrp="1"/>
          </p:cNvSpPr>
          <p:nvPr>
            <p:ph type="body" idx="1"/>
          </p:nvPr>
        </p:nvSpPr>
        <p:spPr>
          <a:xfrm>
            <a:off x="606476" y="312173"/>
            <a:ext cx="7931100" cy="392400"/>
          </a:xfrm>
          <a:prstGeom prst="rect">
            <a:avLst/>
          </a:prstGeom>
          <a:noFill/>
          <a:ln>
            <a:noFill/>
          </a:ln>
        </p:spPr>
        <p:txBody>
          <a:bodyPr spcFirstLastPara="1" wrap="square" lIns="19050" tIns="19050" rIns="19050" bIns="19050" anchor="ctr" anchorCtr="0">
            <a:spAutoFit/>
          </a:bodyPr>
          <a:lstStyle/>
          <a:p>
            <a:pPr marL="0" lvl="0" indent="0" algn="l" rtl="0">
              <a:lnSpc>
                <a:spcPct val="100000"/>
              </a:lnSpc>
              <a:spcBef>
                <a:spcPts val="0"/>
              </a:spcBef>
              <a:spcAft>
                <a:spcPts val="0"/>
              </a:spcAft>
              <a:buClr>
                <a:srgbClr val="253667"/>
              </a:buClr>
              <a:buSzPts val="2300"/>
              <a:buFont typeface="Montserrat"/>
              <a:buNone/>
            </a:pPr>
            <a:r>
              <a:rPr lang="en-US"/>
              <a:t>Bond 2020 - ALA Euclid </a:t>
            </a:r>
            <a:endParaRPr/>
          </a:p>
        </p:txBody>
      </p:sp>
      <p:sp>
        <p:nvSpPr>
          <p:cNvPr id="177" name="Google Shape;177;p24"/>
          <p:cNvSpPr txBox="1"/>
          <p:nvPr/>
        </p:nvSpPr>
        <p:spPr>
          <a:xfrm>
            <a:off x="1661554" y="918225"/>
            <a:ext cx="7131300" cy="3978900"/>
          </a:xfrm>
          <a:prstGeom prst="rect">
            <a:avLst/>
          </a:prstGeom>
          <a:noFill/>
          <a:ln>
            <a:noFill/>
          </a:ln>
        </p:spPr>
        <p:txBody>
          <a:bodyPr spcFirstLastPara="1" wrap="square" lIns="19050" tIns="19050" rIns="19050" bIns="19050" anchor="ctr" anchorCtr="0">
            <a:spAutoFit/>
          </a:bodyPr>
          <a:lstStyle/>
          <a:p>
            <a:pPr marL="177800" marR="0" lvl="0" indent="-177800" algn="l" rtl="0">
              <a:lnSpc>
                <a:spcPct val="100000"/>
              </a:lnSpc>
              <a:spcBef>
                <a:spcPts val="0"/>
              </a:spcBef>
              <a:spcAft>
                <a:spcPts val="0"/>
              </a:spcAft>
              <a:buClr>
                <a:schemeClr val="dk1"/>
              </a:buClr>
              <a:buSzPts val="1600"/>
              <a:buFont typeface="Montserrat"/>
              <a:buChar char="●"/>
            </a:pPr>
            <a:r>
              <a:rPr lang="en-US" sz="1600" b="0" i="0" u="none" strike="noStrike" cap="none">
                <a:solidFill>
                  <a:schemeClr val="dk1"/>
                </a:solidFill>
                <a:latin typeface="Montserrat"/>
                <a:ea typeface="Montserrat"/>
                <a:cs typeface="Montserrat"/>
                <a:sym typeface="Montserrat"/>
              </a:rPr>
              <a:t>Over the past two months, the Division of Operations, including Construction &amp; Capital Planning, has met with CAST and the ALA Euclid principal regarding ongoing building and construction challenges.</a:t>
            </a:r>
            <a:endParaRPr sz="1600" b="0" i="0" u="none" strike="noStrike" cap="none">
              <a:solidFill>
                <a:schemeClr val="dk1"/>
              </a:solidFill>
              <a:latin typeface="Montserrat"/>
              <a:ea typeface="Montserrat"/>
              <a:cs typeface="Montserrat"/>
              <a:sym typeface="Montserrat"/>
            </a:endParaRPr>
          </a:p>
          <a:p>
            <a:pPr marL="52070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Montserrat"/>
              <a:ea typeface="Montserrat"/>
              <a:cs typeface="Montserrat"/>
              <a:sym typeface="Montserrat"/>
            </a:endParaRPr>
          </a:p>
          <a:p>
            <a:pPr marL="177800" marR="0" lvl="0" indent="-177800" algn="l" rtl="0">
              <a:lnSpc>
                <a:spcPct val="100000"/>
              </a:lnSpc>
              <a:spcBef>
                <a:spcPts val="0"/>
              </a:spcBef>
              <a:spcAft>
                <a:spcPts val="0"/>
              </a:spcAft>
              <a:buClr>
                <a:schemeClr val="dk1"/>
              </a:buClr>
              <a:buSzPts val="1600"/>
              <a:buFont typeface="Montserrat"/>
              <a:buChar char="●"/>
            </a:pPr>
            <a:r>
              <a:rPr lang="en-US" sz="1600" b="0" i="0" u="none" strike="noStrike" cap="none">
                <a:solidFill>
                  <a:schemeClr val="dk1"/>
                </a:solidFill>
                <a:latin typeface="Montserrat"/>
                <a:ea typeface="Montserrat"/>
                <a:cs typeface="Montserrat"/>
                <a:sym typeface="Montserrat"/>
              </a:rPr>
              <a:t>The ALA Euclid building, formerly Austin Elementary, is over 130 years old.</a:t>
            </a:r>
            <a:endParaRPr sz="1600" b="0" i="0" u="none" strike="noStrike" cap="none">
              <a:solidFill>
                <a:schemeClr val="dk1"/>
              </a:solidFill>
              <a:latin typeface="Montserrat"/>
              <a:ea typeface="Montserrat"/>
              <a:cs typeface="Montserrat"/>
              <a:sym typeface="Montserrat"/>
            </a:endParaRPr>
          </a:p>
          <a:p>
            <a:pPr marL="52070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Montserrat"/>
              <a:ea typeface="Montserrat"/>
              <a:cs typeface="Montserrat"/>
              <a:sym typeface="Montserrat"/>
            </a:endParaRPr>
          </a:p>
          <a:p>
            <a:pPr marL="177800" marR="0" lvl="0" indent="-177800" algn="l" rtl="0">
              <a:lnSpc>
                <a:spcPct val="100000"/>
              </a:lnSpc>
              <a:spcBef>
                <a:spcPts val="0"/>
              </a:spcBef>
              <a:spcAft>
                <a:spcPts val="0"/>
              </a:spcAft>
              <a:buClr>
                <a:schemeClr val="dk1"/>
              </a:buClr>
              <a:buSzPts val="1600"/>
              <a:buFont typeface="Montserrat"/>
              <a:buChar char="●"/>
            </a:pPr>
            <a:r>
              <a:rPr lang="en-US" sz="1600" b="0" i="0" u="none" strike="noStrike" cap="none">
                <a:solidFill>
                  <a:schemeClr val="dk1"/>
                </a:solidFill>
                <a:latin typeface="Montserrat"/>
                <a:ea typeface="Montserrat"/>
                <a:cs typeface="Montserrat"/>
                <a:sym typeface="Montserrat"/>
              </a:rPr>
              <a:t>The age and condition of the building have presented significant challenges and we commissioned a Facilities Conditions Assessment (FCA) for a better assessment of the building.</a:t>
            </a:r>
            <a:endParaRPr sz="1600" b="0" i="0" u="none" strike="noStrike" cap="none">
              <a:solidFill>
                <a:schemeClr val="dk1"/>
              </a:solidFill>
              <a:latin typeface="Montserrat"/>
              <a:ea typeface="Montserrat"/>
              <a:cs typeface="Montserrat"/>
              <a:sym typeface="Montserrat"/>
            </a:endParaRPr>
          </a:p>
          <a:p>
            <a:pPr marL="17780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Montserrat"/>
              <a:ea typeface="Montserrat"/>
              <a:cs typeface="Montserrat"/>
              <a:sym typeface="Montserrat"/>
            </a:endParaRPr>
          </a:p>
          <a:p>
            <a:pPr marL="177800" marR="0" lvl="0" indent="-177800" algn="l" rtl="0">
              <a:lnSpc>
                <a:spcPct val="100000"/>
              </a:lnSpc>
              <a:spcBef>
                <a:spcPts val="0"/>
              </a:spcBef>
              <a:spcAft>
                <a:spcPts val="0"/>
              </a:spcAft>
              <a:buClr>
                <a:schemeClr val="dk1"/>
              </a:buClr>
              <a:buSzPts val="1600"/>
              <a:buFont typeface="Montserrat"/>
              <a:buChar char="●"/>
            </a:pPr>
            <a:r>
              <a:rPr lang="en-US" sz="1600" b="0" i="0" u="none" strike="noStrike" cap="none">
                <a:solidFill>
                  <a:schemeClr val="dk1"/>
                </a:solidFill>
                <a:latin typeface="Montserrat"/>
                <a:ea typeface="Montserrat"/>
                <a:cs typeface="Montserrat"/>
                <a:sym typeface="Montserrat"/>
              </a:rPr>
              <a:t>The condition of the building likely means that the 19 million bond will be spent primarily on infrastructure, and the remaining needs must be addressed in a future bonds.</a:t>
            </a:r>
            <a:endParaRPr sz="16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Montserrat Medium"/>
              <a:ea typeface="Montserrat Medium"/>
              <a:cs typeface="Montserrat Medium"/>
              <a:sym typeface="Montserrat Medium"/>
            </a:endParaRPr>
          </a:p>
        </p:txBody>
      </p:sp>
      <p:sp>
        <p:nvSpPr>
          <p:cNvPr id="178" name="Google Shape;178;p24"/>
          <p:cNvSpPr/>
          <p:nvPr/>
        </p:nvSpPr>
        <p:spPr>
          <a:xfrm>
            <a:off x="-57150" y="918225"/>
            <a:ext cx="1495200" cy="384900"/>
          </a:xfrm>
          <a:prstGeom prst="roundRect">
            <a:avLst>
              <a:gd name="adj" fmla="val 16667"/>
            </a:avLst>
          </a:prstGeom>
          <a:solidFill>
            <a:srgbClr val="BF9000"/>
          </a:solidFill>
          <a:ln w="9525" cap="flat" cmpd="sng">
            <a:solidFill>
              <a:schemeClr val="dk2"/>
            </a:solidFill>
            <a:prstDash val="solid"/>
            <a:round/>
            <a:headEnd type="none" w="sm" len="sm"/>
            <a:tailEnd type="none" w="sm" len="sm"/>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700" b="1" i="0" u="none" strike="noStrike" cap="none">
                <a:solidFill>
                  <a:schemeClr val="lt1"/>
                </a:solidFill>
                <a:latin typeface="Montserrat"/>
                <a:ea typeface="Montserrat"/>
                <a:cs typeface="Montserrat"/>
                <a:sym typeface="Montserrat"/>
              </a:rPr>
              <a:t>2024</a:t>
            </a:r>
            <a:endParaRPr sz="1700" b="1" i="0" u="none" strike="noStrike" cap="none">
              <a:solidFill>
                <a:schemeClr val="lt1"/>
              </a:solidFill>
              <a:latin typeface="Montserrat"/>
              <a:ea typeface="Montserrat"/>
              <a:cs typeface="Montserrat"/>
              <a:sym typeface="Montserrat"/>
            </a:endParaRPr>
          </a:p>
        </p:txBody>
      </p:sp>
      <p:sp>
        <p:nvSpPr>
          <p:cNvPr id="179" name="Google Shape;179;p24"/>
          <p:cNvSpPr txBox="1">
            <a:spLocks noGrp="1"/>
          </p:cNvSpPr>
          <p:nvPr>
            <p:ph type="sldNum" idx="12"/>
          </p:nvPr>
        </p:nvSpPr>
        <p:spPr>
          <a:xfrm>
            <a:off x="4402512" y="4933950"/>
            <a:ext cx="162900" cy="115500"/>
          </a:xfrm>
          <a:prstGeom prst="rect">
            <a:avLst/>
          </a:prstGeom>
          <a:noFill/>
          <a:ln>
            <a:noFill/>
          </a:ln>
        </p:spPr>
        <p:txBody>
          <a:bodyPr spcFirstLastPara="1" wrap="square" lIns="19050" tIns="19050" rIns="19050" bIns="19050" anchor="t" anchorCtr="0">
            <a:spAutoFit/>
          </a:bodyPr>
          <a:lstStyle/>
          <a:p>
            <a:pPr marL="0" lvl="0" indent="0" algn="ctr" rtl="0">
              <a:lnSpc>
                <a:spcPct val="100000"/>
              </a:lnSpc>
              <a:spcBef>
                <a:spcPts val="0"/>
              </a:spcBef>
              <a:spcAft>
                <a:spcPts val="0"/>
              </a:spcAft>
              <a:buClr>
                <a:srgbClr val="253667"/>
              </a:buClr>
              <a:buSzPts val="900"/>
              <a:buFont typeface="Montserrat SemiBold"/>
              <a:buNone/>
            </a:pPr>
            <a:fld id="{00000000-1234-1234-1234-123412341234}" type="slidenum">
              <a:rPr lang="en-US" sz="500"/>
              <a:t>15</a:t>
            </a:fld>
            <a:endParaRPr sz="5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5"/>
          <p:cNvSpPr txBox="1">
            <a:spLocks noGrp="1"/>
          </p:cNvSpPr>
          <p:nvPr>
            <p:ph type="body" idx="1"/>
          </p:nvPr>
        </p:nvSpPr>
        <p:spPr>
          <a:xfrm>
            <a:off x="606476" y="312173"/>
            <a:ext cx="7931100" cy="392400"/>
          </a:xfrm>
          <a:prstGeom prst="rect">
            <a:avLst/>
          </a:prstGeom>
          <a:noFill/>
          <a:ln>
            <a:noFill/>
          </a:ln>
        </p:spPr>
        <p:txBody>
          <a:bodyPr spcFirstLastPara="1" wrap="square" lIns="19050" tIns="19050" rIns="19050" bIns="19050" anchor="ctr" anchorCtr="0">
            <a:spAutoFit/>
          </a:bodyPr>
          <a:lstStyle/>
          <a:p>
            <a:pPr marL="0" lvl="0" indent="0" algn="l" rtl="0">
              <a:lnSpc>
                <a:spcPct val="100000"/>
              </a:lnSpc>
              <a:spcBef>
                <a:spcPts val="0"/>
              </a:spcBef>
              <a:spcAft>
                <a:spcPts val="0"/>
              </a:spcAft>
              <a:buClr>
                <a:srgbClr val="253667"/>
              </a:buClr>
              <a:buSzPts val="2300"/>
              <a:buFont typeface="Montserrat"/>
              <a:buNone/>
            </a:pPr>
            <a:r>
              <a:rPr lang="en-US"/>
              <a:t>Bond 2020 - ALA Euclid </a:t>
            </a:r>
            <a:endParaRPr/>
          </a:p>
        </p:txBody>
      </p:sp>
      <p:sp>
        <p:nvSpPr>
          <p:cNvPr id="185" name="Google Shape;185;p25"/>
          <p:cNvSpPr txBox="1"/>
          <p:nvPr/>
        </p:nvSpPr>
        <p:spPr>
          <a:xfrm>
            <a:off x="1661554" y="918225"/>
            <a:ext cx="7131300" cy="2008800"/>
          </a:xfrm>
          <a:prstGeom prst="rect">
            <a:avLst/>
          </a:prstGeom>
          <a:noFill/>
          <a:ln>
            <a:noFill/>
          </a:ln>
        </p:spPr>
        <p:txBody>
          <a:bodyPr spcFirstLastPara="1" wrap="square" lIns="19050" tIns="19050" rIns="19050" bIns="19050" anchor="ctr" anchorCtr="0">
            <a:spAutoFit/>
          </a:bodyPr>
          <a:lstStyle/>
          <a:p>
            <a:pPr marL="177800" marR="0" lvl="0" indent="-177800" algn="l" rtl="0">
              <a:lnSpc>
                <a:spcPct val="100000"/>
              </a:lnSpc>
              <a:spcBef>
                <a:spcPts val="0"/>
              </a:spcBef>
              <a:spcAft>
                <a:spcPts val="0"/>
              </a:spcAft>
              <a:buClr>
                <a:schemeClr val="dk1"/>
              </a:buClr>
              <a:buSzPts val="1600"/>
              <a:buFont typeface="Montserrat"/>
              <a:buChar char="●"/>
            </a:pPr>
            <a:r>
              <a:rPr lang="en-US" sz="1600" b="0" i="0" u="none" strike="noStrike" cap="none">
                <a:solidFill>
                  <a:schemeClr val="dk1"/>
                </a:solidFill>
                <a:latin typeface="Montserrat"/>
                <a:ea typeface="Montserrat"/>
                <a:cs typeface="Montserrat"/>
                <a:sym typeface="Montserrat"/>
              </a:rPr>
              <a:t>A more significant challenge is that the ALA Euclid building may not be able to accomodate the existing Pre-K-3 graders with the addition of 4th and 5th grades as previously planned.</a:t>
            </a:r>
            <a:endParaRPr sz="1600" b="0" i="0" u="none" strike="noStrike" cap="none">
              <a:solidFill>
                <a:schemeClr val="dk1"/>
              </a:solidFill>
              <a:latin typeface="Montserrat"/>
              <a:ea typeface="Montserrat"/>
              <a:cs typeface="Montserrat"/>
              <a:sym typeface="Montserrat"/>
            </a:endParaRPr>
          </a:p>
          <a:p>
            <a:pPr marL="52070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Montserrat"/>
              <a:ea typeface="Montserrat"/>
              <a:cs typeface="Montserrat"/>
              <a:sym typeface="Montserrat"/>
            </a:endParaRPr>
          </a:p>
          <a:p>
            <a:pPr marL="177800" marR="0" lvl="0" indent="-177800" algn="l" rtl="0">
              <a:lnSpc>
                <a:spcPct val="100000"/>
              </a:lnSpc>
              <a:spcBef>
                <a:spcPts val="0"/>
              </a:spcBef>
              <a:spcAft>
                <a:spcPts val="0"/>
              </a:spcAft>
              <a:buClr>
                <a:schemeClr val="dk1"/>
              </a:buClr>
              <a:buSzPts val="1600"/>
              <a:buFont typeface="Montserrat"/>
              <a:buChar char="●"/>
            </a:pPr>
            <a:r>
              <a:rPr lang="en-US" sz="1600" b="0" i="0" u="none" strike="noStrike" cap="none">
                <a:solidFill>
                  <a:schemeClr val="dk1"/>
                </a:solidFill>
                <a:latin typeface="Montserrat"/>
                <a:ea typeface="Montserrat"/>
                <a:cs typeface="Montserrat"/>
                <a:sym typeface="Montserrat"/>
              </a:rPr>
              <a:t>Accommodating 4th and 5th grades might impact the educational adequacy of the building.</a:t>
            </a:r>
            <a:endParaRPr sz="1600" b="0" i="0" u="none" strike="noStrike" cap="none">
              <a:solidFill>
                <a:schemeClr val="dk1"/>
              </a:solidFill>
              <a:latin typeface="Montserrat"/>
              <a:ea typeface="Montserrat"/>
              <a:cs typeface="Montserrat"/>
              <a:sym typeface="Montserrat"/>
            </a:endParaRPr>
          </a:p>
          <a:p>
            <a:pPr marL="17780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Montserrat"/>
              <a:ea typeface="Montserrat"/>
              <a:cs typeface="Montserrat"/>
              <a:sym typeface="Montserrat"/>
            </a:endParaRPr>
          </a:p>
          <a:p>
            <a:pPr marL="17780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Montserrat Medium"/>
              <a:ea typeface="Montserrat Medium"/>
              <a:cs typeface="Montserrat Medium"/>
              <a:sym typeface="Montserrat Medium"/>
            </a:endParaRPr>
          </a:p>
        </p:txBody>
      </p:sp>
      <p:sp>
        <p:nvSpPr>
          <p:cNvPr id="186" name="Google Shape;186;p25"/>
          <p:cNvSpPr/>
          <p:nvPr/>
        </p:nvSpPr>
        <p:spPr>
          <a:xfrm>
            <a:off x="-57150" y="918225"/>
            <a:ext cx="1495200" cy="384900"/>
          </a:xfrm>
          <a:prstGeom prst="roundRect">
            <a:avLst>
              <a:gd name="adj" fmla="val 16667"/>
            </a:avLst>
          </a:prstGeom>
          <a:solidFill>
            <a:srgbClr val="BF9000"/>
          </a:solidFill>
          <a:ln w="9525" cap="flat" cmpd="sng">
            <a:solidFill>
              <a:schemeClr val="dk2"/>
            </a:solidFill>
            <a:prstDash val="solid"/>
            <a:round/>
            <a:headEnd type="none" w="sm" len="sm"/>
            <a:tailEnd type="none" w="sm" len="sm"/>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700" b="1" i="0" u="none" strike="noStrike" cap="none">
                <a:solidFill>
                  <a:schemeClr val="lt1"/>
                </a:solidFill>
                <a:latin typeface="Montserrat"/>
                <a:ea typeface="Montserrat"/>
                <a:cs typeface="Montserrat"/>
                <a:sym typeface="Montserrat"/>
              </a:rPr>
              <a:t>2024</a:t>
            </a:r>
            <a:endParaRPr sz="1700" b="1" i="0" u="none" strike="noStrike" cap="none">
              <a:solidFill>
                <a:schemeClr val="lt1"/>
              </a:solidFill>
              <a:latin typeface="Montserrat"/>
              <a:ea typeface="Montserrat"/>
              <a:cs typeface="Montserrat"/>
              <a:sym typeface="Montserrat"/>
            </a:endParaRPr>
          </a:p>
        </p:txBody>
      </p:sp>
      <p:sp>
        <p:nvSpPr>
          <p:cNvPr id="187" name="Google Shape;187;p25"/>
          <p:cNvSpPr txBox="1">
            <a:spLocks noGrp="1"/>
          </p:cNvSpPr>
          <p:nvPr>
            <p:ph type="sldNum" idx="12"/>
          </p:nvPr>
        </p:nvSpPr>
        <p:spPr>
          <a:xfrm>
            <a:off x="4231053" y="4933950"/>
            <a:ext cx="530700" cy="115500"/>
          </a:xfrm>
          <a:prstGeom prst="rect">
            <a:avLst/>
          </a:prstGeom>
          <a:noFill/>
          <a:ln>
            <a:noFill/>
          </a:ln>
        </p:spPr>
        <p:txBody>
          <a:bodyPr spcFirstLastPara="1" wrap="square" lIns="19050" tIns="19050" rIns="19050" bIns="19050" anchor="t" anchorCtr="0">
            <a:spAutoFit/>
          </a:bodyPr>
          <a:lstStyle/>
          <a:p>
            <a:pPr marL="0" lvl="0" indent="0" algn="ctr" rtl="0">
              <a:lnSpc>
                <a:spcPct val="100000"/>
              </a:lnSpc>
              <a:spcBef>
                <a:spcPts val="0"/>
              </a:spcBef>
              <a:spcAft>
                <a:spcPts val="0"/>
              </a:spcAft>
              <a:buClr>
                <a:srgbClr val="253667"/>
              </a:buClr>
              <a:buSzPts val="900"/>
              <a:buFont typeface="Montserrat SemiBold"/>
              <a:buNone/>
            </a:pPr>
            <a:fld id="{00000000-1234-1234-1234-123412341234}" type="slidenum">
              <a:rPr lang="en-US" sz="500"/>
              <a:t>16</a:t>
            </a:fld>
            <a:endParaRPr sz="5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6"/>
          <p:cNvSpPr txBox="1">
            <a:spLocks noGrp="1"/>
          </p:cNvSpPr>
          <p:nvPr>
            <p:ph type="body" idx="1"/>
          </p:nvPr>
        </p:nvSpPr>
        <p:spPr>
          <a:xfrm>
            <a:off x="606476" y="312173"/>
            <a:ext cx="7931100" cy="388800"/>
          </a:xfrm>
          <a:prstGeom prst="rect">
            <a:avLst/>
          </a:prstGeom>
          <a:noFill/>
          <a:ln>
            <a:noFill/>
          </a:ln>
        </p:spPr>
        <p:txBody>
          <a:bodyPr spcFirstLastPara="1" wrap="square" lIns="34275" tIns="17150" rIns="34275" bIns="17150" anchor="t" anchorCtr="0">
            <a:spAutoFit/>
          </a:bodyPr>
          <a:lstStyle/>
          <a:p>
            <a:pPr marL="0" lvl="0" indent="0" algn="l" rtl="0">
              <a:lnSpc>
                <a:spcPct val="100000"/>
              </a:lnSpc>
              <a:spcBef>
                <a:spcPts val="0"/>
              </a:spcBef>
              <a:spcAft>
                <a:spcPts val="0"/>
              </a:spcAft>
              <a:buClr>
                <a:srgbClr val="253667"/>
              </a:buClr>
              <a:buSzPts val="2300"/>
              <a:buFont typeface="Montserrat"/>
              <a:buNone/>
            </a:pPr>
            <a:r>
              <a:rPr lang="en-US"/>
              <a:t>Current State Facility</a:t>
            </a:r>
            <a:endParaRPr/>
          </a:p>
        </p:txBody>
      </p:sp>
      <p:sp>
        <p:nvSpPr>
          <p:cNvPr id="193" name="Google Shape;193;p26"/>
          <p:cNvSpPr txBox="1"/>
          <p:nvPr/>
        </p:nvSpPr>
        <p:spPr>
          <a:xfrm>
            <a:off x="492150" y="2299275"/>
            <a:ext cx="3843000" cy="254100"/>
          </a:xfrm>
          <a:prstGeom prst="rect">
            <a:avLst/>
          </a:prstGeom>
          <a:noFill/>
          <a:ln>
            <a:noFill/>
          </a:ln>
        </p:spPr>
        <p:txBody>
          <a:bodyPr spcFirstLastPara="1" wrap="square" lIns="19050" tIns="19050" rIns="19050" bIns="19050" anchor="ctr" anchorCtr="0">
            <a:spAutoFit/>
          </a:bodyPr>
          <a:lstStyle/>
          <a:p>
            <a:pPr marL="0" lvl="0" indent="0" algn="l" rtl="0">
              <a:spcBef>
                <a:spcPts val="0"/>
              </a:spcBef>
              <a:spcAft>
                <a:spcPts val="0"/>
              </a:spcAft>
              <a:buNone/>
            </a:pPr>
            <a:endParaRPr>
              <a:solidFill>
                <a:srgbClr val="333333"/>
              </a:solidFill>
              <a:highlight>
                <a:srgbClr val="FFFFFF"/>
              </a:highlight>
              <a:latin typeface="Montserrat"/>
              <a:ea typeface="Montserrat"/>
              <a:cs typeface="Montserrat"/>
              <a:sym typeface="Montserrat"/>
            </a:endParaRPr>
          </a:p>
        </p:txBody>
      </p:sp>
      <p:sp>
        <p:nvSpPr>
          <p:cNvPr id="194" name="Google Shape;194;p26"/>
          <p:cNvSpPr txBox="1"/>
          <p:nvPr/>
        </p:nvSpPr>
        <p:spPr>
          <a:xfrm>
            <a:off x="530275" y="898575"/>
            <a:ext cx="4126800" cy="3963600"/>
          </a:xfrm>
          <a:prstGeom prst="rect">
            <a:avLst/>
          </a:prstGeom>
          <a:noFill/>
          <a:ln>
            <a:noFill/>
          </a:ln>
        </p:spPr>
        <p:txBody>
          <a:bodyPr spcFirstLastPara="1" wrap="square" lIns="19050" tIns="19050" rIns="19050" bIns="19050" anchor="ctr" anchorCtr="0">
            <a:spAutoFit/>
          </a:bodyPr>
          <a:lstStyle/>
          <a:p>
            <a:pPr marL="457200" lvl="0" indent="-323850" algn="l" rtl="0">
              <a:spcBef>
                <a:spcPts val="0"/>
              </a:spcBef>
              <a:spcAft>
                <a:spcPts val="0"/>
              </a:spcAft>
              <a:buClr>
                <a:srgbClr val="333333"/>
              </a:buClr>
              <a:buSzPts val="1500"/>
              <a:buFont typeface="Montserrat"/>
              <a:buChar char="●"/>
            </a:pPr>
            <a:r>
              <a:rPr lang="en-US" sz="1500">
                <a:solidFill>
                  <a:srgbClr val="333333"/>
                </a:solidFill>
                <a:highlight>
                  <a:srgbClr val="FFFFFF"/>
                </a:highlight>
                <a:latin typeface="Montserrat"/>
                <a:ea typeface="Montserrat"/>
                <a:cs typeface="Montserrat"/>
                <a:sym typeface="Montserrat"/>
              </a:rPr>
              <a:t>Building dates back to 1878; last renovated in 2005</a:t>
            </a:r>
            <a:br>
              <a:rPr lang="en-US" sz="1500">
                <a:solidFill>
                  <a:srgbClr val="333333"/>
                </a:solidFill>
                <a:highlight>
                  <a:srgbClr val="FFFFFF"/>
                </a:highlight>
                <a:latin typeface="Montserrat"/>
                <a:ea typeface="Montserrat"/>
                <a:cs typeface="Montserrat"/>
                <a:sym typeface="Montserrat"/>
              </a:rPr>
            </a:br>
            <a:endParaRPr sz="1500">
              <a:solidFill>
                <a:srgbClr val="333333"/>
              </a:solidFill>
              <a:highlight>
                <a:srgbClr val="FFFFFF"/>
              </a:highlight>
              <a:latin typeface="Montserrat"/>
              <a:ea typeface="Montserrat"/>
              <a:cs typeface="Montserrat"/>
              <a:sym typeface="Montserrat"/>
            </a:endParaRPr>
          </a:p>
          <a:p>
            <a:pPr marL="457200" lvl="0" indent="-323850" algn="l" rtl="0">
              <a:spcBef>
                <a:spcPts val="0"/>
              </a:spcBef>
              <a:spcAft>
                <a:spcPts val="0"/>
              </a:spcAft>
              <a:buClr>
                <a:srgbClr val="333333"/>
              </a:buClr>
              <a:buSzPts val="1500"/>
              <a:buFont typeface="Montserrat"/>
              <a:buChar char="●"/>
            </a:pPr>
            <a:r>
              <a:rPr lang="en-US" sz="1500">
                <a:solidFill>
                  <a:srgbClr val="333333"/>
                </a:solidFill>
                <a:highlight>
                  <a:schemeClr val="lt1"/>
                </a:highlight>
                <a:latin typeface="Montserrat"/>
                <a:ea typeface="Montserrat"/>
                <a:cs typeface="Montserrat"/>
                <a:sym typeface="Montserrat"/>
              </a:rPr>
              <a:t>Old infrastructure presenting challenges. Examples include:</a:t>
            </a:r>
            <a:endParaRPr sz="1500">
              <a:solidFill>
                <a:srgbClr val="333333"/>
              </a:solidFill>
              <a:highlight>
                <a:schemeClr val="lt1"/>
              </a:highlight>
              <a:latin typeface="Montserrat"/>
              <a:ea typeface="Montserrat"/>
              <a:cs typeface="Montserrat"/>
              <a:sym typeface="Montserrat"/>
            </a:endParaRPr>
          </a:p>
          <a:p>
            <a:pPr marL="914400" lvl="1" indent="-323850" algn="l" rtl="0">
              <a:spcBef>
                <a:spcPts val="0"/>
              </a:spcBef>
              <a:spcAft>
                <a:spcPts val="0"/>
              </a:spcAft>
              <a:buClr>
                <a:srgbClr val="333333"/>
              </a:buClr>
              <a:buSzPts val="1500"/>
              <a:buFont typeface="Montserrat"/>
              <a:buChar char="○"/>
            </a:pPr>
            <a:r>
              <a:rPr lang="en-US" sz="1500">
                <a:solidFill>
                  <a:srgbClr val="333333"/>
                </a:solidFill>
                <a:highlight>
                  <a:schemeClr val="lt1"/>
                </a:highlight>
                <a:latin typeface="Montserrat"/>
                <a:ea typeface="Montserrat"/>
                <a:cs typeface="Montserrat"/>
                <a:sym typeface="Montserrat"/>
              </a:rPr>
              <a:t>Leak under the building will require costly foundation work</a:t>
            </a:r>
            <a:endParaRPr sz="1500">
              <a:solidFill>
                <a:srgbClr val="333333"/>
              </a:solidFill>
              <a:highlight>
                <a:schemeClr val="lt1"/>
              </a:highlight>
              <a:latin typeface="Montserrat"/>
              <a:ea typeface="Montserrat"/>
              <a:cs typeface="Montserrat"/>
              <a:sym typeface="Montserrat"/>
            </a:endParaRPr>
          </a:p>
          <a:p>
            <a:pPr marL="914400" lvl="1" indent="-323850" algn="l" rtl="0">
              <a:spcBef>
                <a:spcPts val="0"/>
              </a:spcBef>
              <a:spcAft>
                <a:spcPts val="0"/>
              </a:spcAft>
              <a:buClr>
                <a:srgbClr val="333333"/>
              </a:buClr>
              <a:buSzPts val="1500"/>
              <a:buFont typeface="Montserrat"/>
              <a:buChar char="○"/>
            </a:pPr>
            <a:r>
              <a:rPr lang="en-US" sz="1500">
                <a:solidFill>
                  <a:srgbClr val="333333"/>
                </a:solidFill>
                <a:highlight>
                  <a:schemeClr val="lt1"/>
                </a:highlight>
                <a:latin typeface="Montserrat"/>
                <a:ea typeface="Montserrat"/>
                <a:cs typeface="Montserrat"/>
                <a:sym typeface="Montserrat"/>
              </a:rPr>
              <a:t>Leak contributing to smells in the building </a:t>
            </a:r>
            <a:endParaRPr sz="1500">
              <a:solidFill>
                <a:srgbClr val="333333"/>
              </a:solidFill>
              <a:highlight>
                <a:schemeClr val="lt1"/>
              </a:highlight>
              <a:latin typeface="Montserrat"/>
              <a:ea typeface="Montserrat"/>
              <a:cs typeface="Montserrat"/>
              <a:sym typeface="Montserrat"/>
            </a:endParaRPr>
          </a:p>
          <a:p>
            <a:pPr marL="914400" lvl="1" indent="-323850" algn="l" rtl="0">
              <a:spcBef>
                <a:spcPts val="0"/>
              </a:spcBef>
              <a:spcAft>
                <a:spcPts val="0"/>
              </a:spcAft>
              <a:buClr>
                <a:srgbClr val="333333"/>
              </a:buClr>
              <a:buSzPts val="1500"/>
              <a:buFont typeface="Montserrat"/>
              <a:buChar char="○"/>
            </a:pPr>
            <a:r>
              <a:rPr lang="en-US" sz="1500">
                <a:solidFill>
                  <a:srgbClr val="333333"/>
                </a:solidFill>
                <a:highlight>
                  <a:schemeClr val="lt1"/>
                </a:highlight>
                <a:latin typeface="Montserrat"/>
                <a:ea typeface="Montserrat"/>
                <a:cs typeface="Montserrat"/>
                <a:sym typeface="Montserrat"/>
              </a:rPr>
              <a:t>Elevator parts no longer manufactured; elevator must be replaced</a:t>
            </a:r>
            <a:endParaRPr sz="1500">
              <a:solidFill>
                <a:srgbClr val="333333"/>
              </a:solidFill>
              <a:highlight>
                <a:schemeClr val="lt1"/>
              </a:highlight>
              <a:latin typeface="Montserrat"/>
              <a:ea typeface="Montserrat"/>
              <a:cs typeface="Montserrat"/>
              <a:sym typeface="Montserrat"/>
            </a:endParaRPr>
          </a:p>
          <a:p>
            <a:pPr marL="914400" lvl="1" indent="-323850" algn="l" rtl="0">
              <a:spcBef>
                <a:spcPts val="0"/>
              </a:spcBef>
              <a:spcAft>
                <a:spcPts val="0"/>
              </a:spcAft>
              <a:buClr>
                <a:srgbClr val="333333"/>
              </a:buClr>
              <a:buSzPts val="1500"/>
              <a:buFont typeface="Montserrat"/>
              <a:buChar char="○"/>
            </a:pPr>
            <a:r>
              <a:rPr lang="en-US" sz="1500">
                <a:solidFill>
                  <a:srgbClr val="333333"/>
                </a:solidFill>
                <a:highlight>
                  <a:schemeClr val="lt1"/>
                </a:highlight>
                <a:latin typeface="Montserrat"/>
                <a:ea typeface="Montserrat"/>
                <a:cs typeface="Montserrat"/>
                <a:sym typeface="Montserrat"/>
              </a:rPr>
              <a:t>Roof, windows, HVAC need to be replaced</a:t>
            </a:r>
            <a:endParaRPr sz="1500">
              <a:solidFill>
                <a:srgbClr val="333333"/>
              </a:solidFill>
              <a:highlight>
                <a:schemeClr val="lt1"/>
              </a:highlight>
              <a:latin typeface="Montserrat"/>
              <a:ea typeface="Montserrat"/>
              <a:cs typeface="Montserrat"/>
              <a:sym typeface="Montserrat"/>
            </a:endParaRPr>
          </a:p>
          <a:p>
            <a:pPr marL="914400" lvl="0" indent="0" algn="l" rtl="0">
              <a:spcBef>
                <a:spcPts val="0"/>
              </a:spcBef>
              <a:spcAft>
                <a:spcPts val="0"/>
              </a:spcAft>
              <a:buNone/>
            </a:pPr>
            <a:endParaRPr sz="1500">
              <a:solidFill>
                <a:srgbClr val="333333"/>
              </a:solidFill>
              <a:highlight>
                <a:schemeClr val="lt1"/>
              </a:highlight>
              <a:latin typeface="Montserrat"/>
              <a:ea typeface="Montserrat"/>
              <a:cs typeface="Montserrat"/>
              <a:sym typeface="Montserrat"/>
            </a:endParaRPr>
          </a:p>
          <a:p>
            <a:pPr marL="457200" lvl="0" indent="-323850" algn="l" rtl="0">
              <a:spcBef>
                <a:spcPts val="0"/>
              </a:spcBef>
              <a:spcAft>
                <a:spcPts val="0"/>
              </a:spcAft>
              <a:buClr>
                <a:srgbClr val="333333"/>
              </a:buClr>
              <a:buSzPts val="1500"/>
              <a:buFont typeface="Montserrat"/>
              <a:buChar char="●"/>
            </a:pPr>
            <a:r>
              <a:rPr lang="en-US" sz="1500">
                <a:solidFill>
                  <a:srgbClr val="333333"/>
                </a:solidFill>
                <a:highlight>
                  <a:schemeClr val="lt1"/>
                </a:highlight>
                <a:latin typeface="Montserrat"/>
                <a:ea typeface="Montserrat"/>
                <a:cs typeface="Montserrat"/>
                <a:sym typeface="Montserrat"/>
              </a:rPr>
              <a:t>Building design and site footprint do not align well with program needs</a:t>
            </a:r>
            <a:endParaRPr sz="1500">
              <a:solidFill>
                <a:srgbClr val="333333"/>
              </a:solidFill>
              <a:highlight>
                <a:schemeClr val="lt1"/>
              </a:highlight>
              <a:latin typeface="Montserrat"/>
              <a:ea typeface="Montserrat"/>
              <a:cs typeface="Montserrat"/>
              <a:sym typeface="Montserrat"/>
            </a:endParaRPr>
          </a:p>
        </p:txBody>
      </p:sp>
      <p:pic>
        <p:nvPicPr>
          <p:cNvPr id="195" name="Google Shape;195;p26"/>
          <p:cNvPicPr preferRelativeResize="0"/>
          <p:nvPr/>
        </p:nvPicPr>
        <p:blipFill>
          <a:blip r:embed="rId3">
            <a:alphaModFix/>
          </a:blip>
          <a:stretch>
            <a:fillRect/>
          </a:stretch>
        </p:blipFill>
        <p:spPr>
          <a:xfrm>
            <a:off x="5010700" y="898575"/>
            <a:ext cx="2767049" cy="3667901"/>
          </a:xfrm>
          <a:prstGeom prst="rect">
            <a:avLst/>
          </a:prstGeom>
          <a:noFill/>
          <a:ln>
            <a:noFill/>
          </a:ln>
          <a:effectLst>
            <a:outerShdw blurRad="128588" dist="57150" dir="6000000" algn="bl" rotWithShape="0">
              <a:srgbClr val="999999">
                <a:alpha val="58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7"/>
          <p:cNvSpPr txBox="1">
            <a:spLocks noGrp="1"/>
          </p:cNvSpPr>
          <p:nvPr>
            <p:ph type="body" idx="1"/>
          </p:nvPr>
        </p:nvSpPr>
        <p:spPr>
          <a:xfrm>
            <a:off x="606476" y="312173"/>
            <a:ext cx="7931100" cy="388800"/>
          </a:xfrm>
          <a:prstGeom prst="rect">
            <a:avLst/>
          </a:prstGeom>
          <a:noFill/>
          <a:ln>
            <a:noFill/>
          </a:ln>
        </p:spPr>
        <p:txBody>
          <a:bodyPr spcFirstLastPara="1" wrap="square" lIns="34275" tIns="17150" rIns="34275" bIns="17150" anchor="t" anchorCtr="0">
            <a:spAutoFit/>
          </a:bodyPr>
          <a:lstStyle/>
          <a:p>
            <a:pPr marL="0" lvl="0" indent="0" algn="l" rtl="0">
              <a:lnSpc>
                <a:spcPct val="100000"/>
              </a:lnSpc>
              <a:spcBef>
                <a:spcPts val="0"/>
              </a:spcBef>
              <a:spcAft>
                <a:spcPts val="0"/>
              </a:spcAft>
              <a:buClr>
                <a:srgbClr val="253667"/>
              </a:buClr>
              <a:buSzPts val="2300"/>
              <a:buFont typeface="Montserrat"/>
              <a:buNone/>
            </a:pPr>
            <a:r>
              <a:rPr lang="en-US"/>
              <a:t>Facility Condition Assessment</a:t>
            </a:r>
            <a:endParaRPr/>
          </a:p>
        </p:txBody>
      </p:sp>
      <p:sp>
        <p:nvSpPr>
          <p:cNvPr id="201" name="Google Shape;201;p27"/>
          <p:cNvSpPr txBox="1"/>
          <p:nvPr/>
        </p:nvSpPr>
        <p:spPr>
          <a:xfrm>
            <a:off x="606475" y="925325"/>
            <a:ext cx="4205100" cy="3363300"/>
          </a:xfrm>
          <a:prstGeom prst="rect">
            <a:avLst/>
          </a:prstGeom>
          <a:noFill/>
          <a:ln>
            <a:noFill/>
          </a:ln>
        </p:spPr>
        <p:txBody>
          <a:bodyPr spcFirstLastPara="1" wrap="square" lIns="19050" tIns="19050" rIns="19050" bIns="19050" anchor="ctr" anchorCtr="0">
            <a:spAutoFit/>
          </a:bodyPr>
          <a:lstStyle/>
          <a:p>
            <a:pPr marL="0" lvl="0" indent="0" algn="l" rtl="0">
              <a:spcBef>
                <a:spcPts val="0"/>
              </a:spcBef>
              <a:spcAft>
                <a:spcPts val="0"/>
              </a:spcAft>
              <a:buNone/>
            </a:pPr>
            <a:r>
              <a:rPr lang="en-US" sz="1800">
                <a:solidFill>
                  <a:srgbClr val="333333"/>
                </a:solidFill>
                <a:highlight>
                  <a:srgbClr val="FFFFFF"/>
                </a:highlight>
                <a:latin typeface="Montserrat"/>
                <a:ea typeface="Montserrat"/>
                <a:cs typeface="Montserrat"/>
                <a:sym typeface="Montserrat"/>
              </a:rPr>
              <a:t>A </a:t>
            </a:r>
            <a:r>
              <a:rPr lang="en-US" sz="1800" b="1">
                <a:solidFill>
                  <a:srgbClr val="1155CC"/>
                </a:solidFill>
                <a:highlight>
                  <a:srgbClr val="FFFFFF"/>
                </a:highlight>
                <a:latin typeface="Montserrat"/>
                <a:ea typeface="Montserrat"/>
                <a:cs typeface="Montserrat"/>
                <a:sym typeface="Montserrat"/>
              </a:rPr>
              <a:t>Facility Condition Assessment</a:t>
            </a:r>
            <a:r>
              <a:rPr lang="en-US" sz="1800">
                <a:solidFill>
                  <a:srgbClr val="333333"/>
                </a:solidFill>
                <a:highlight>
                  <a:srgbClr val="FFFFFF"/>
                </a:highlight>
                <a:latin typeface="Montserrat"/>
                <a:ea typeface="Montserrat"/>
                <a:cs typeface="Montserrat"/>
                <a:sym typeface="Montserrat"/>
              </a:rPr>
              <a:t> is a systematic and structured process used to evaluate the condition, performance, and overall health of a building or facility's physical components and systems.</a:t>
            </a:r>
            <a:endParaRPr sz="1800">
              <a:solidFill>
                <a:srgbClr val="333333"/>
              </a:solidFill>
              <a:highlight>
                <a:srgbClr val="FFFFFF"/>
              </a:highlight>
              <a:latin typeface="Montserrat"/>
              <a:ea typeface="Montserrat"/>
              <a:cs typeface="Montserrat"/>
              <a:sym typeface="Montserrat"/>
            </a:endParaRPr>
          </a:p>
          <a:p>
            <a:pPr marL="0" lvl="0" indent="0" algn="l" rtl="0">
              <a:spcBef>
                <a:spcPts val="0"/>
              </a:spcBef>
              <a:spcAft>
                <a:spcPts val="0"/>
              </a:spcAft>
              <a:buNone/>
            </a:pPr>
            <a:endParaRPr sz="1800">
              <a:solidFill>
                <a:srgbClr val="333333"/>
              </a:solidFill>
              <a:highlight>
                <a:srgbClr val="FFFFFF"/>
              </a:highlight>
              <a:latin typeface="Montserrat"/>
              <a:ea typeface="Montserrat"/>
              <a:cs typeface="Montserrat"/>
              <a:sym typeface="Montserrat"/>
            </a:endParaRPr>
          </a:p>
          <a:p>
            <a:pPr marL="0" lvl="0" indent="0" algn="l" rtl="0">
              <a:spcBef>
                <a:spcPts val="0"/>
              </a:spcBef>
              <a:spcAft>
                <a:spcPts val="0"/>
              </a:spcAft>
              <a:buNone/>
            </a:pPr>
            <a:r>
              <a:rPr lang="en-US" sz="1800">
                <a:solidFill>
                  <a:srgbClr val="001D35"/>
                </a:solidFill>
                <a:highlight>
                  <a:srgbClr val="FFFFFF"/>
                </a:highlight>
                <a:latin typeface="Montserrat"/>
                <a:ea typeface="Montserrat"/>
                <a:cs typeface="Montserrat"/>
                <a:sym typeface="Montserrat"/>
              </a:rPr>
              <a:t>A </a:t>
            </a:r>
            <a:r>
              <a:rPr lang="en-US" sz="1800" b="1">
                <a:solidFill>
                  <a:srgbClr val="1155CC"/>
                </a:solidFill>
                <a:highlight>
                  <a:srgbClr val="FFFFFF"/>
                </a:highlight>
                <a:latin typeface="Montserrat"/>
                <a:ea typeface="Montserrat"/>
                <a:cs typeface="Montserrat"/>
                <a:sym typeface="Montserrat"/>
              </a:rPr>
              <a:t>Facility Condition Index (FCI)</a:t>
            </a:r>
            <a:r>
              <a:rPr lang="en-US" sz="1800">
                <a:solidFill>
                  <a:srgbClr val="001D35"/>
                </a:solidFill>
                <a:highlight>
                  <a:srgbClr val="FFFFFF"/>
                </a:highlight>
                <a:latin typeface="Montserrat"/>
                <a:ea typeface="Montserrat"/>
                <a:cs typeface="Montserrat"/>
                <a:sym typeface="Montserrat"/>
              </a:rPr>
              <a:t> is </a:t>
            </a:r>
            <a:r>
              <a:rPr lang="en-US" sz="1800">
                <a:solidFill>
                  <a:schemeClr val="dk1"/>
                </a:solidFill>
                <a:latin typeface="Montserrat"/>
                <a:ea typeface="Montserrat"/>
                <a:cs typeface="Montserrat"/>
                <a:sym typeface="Montserrat"/>
              </a:rPr>
              <a:t>a numerical value that measures the condition of a facility by comparing the cost of repairs to the cost of replacing the facility</a:t>
            </a:r>
            <a:endParaRPr sz="1800">
              <a:solidFill>
                <a:srgbClr val="333333"/>
              </a:solidFill>
              <a:highlight>
                <a:srgbClr val="FFFFFF"/>
              </a:highlight>
              <a:latin typeface="Montserrat"/>
              <a:ea typeface="Montserrat"/>
              <a:cs typeface="Montserrat"/>
              <a:sym typeface="Montserrat"/>
            </a:endParaRPr>
          </a:p>
        </p:txBody>
      </p:sp>
      <p:pic>
        <p:nvPicPr>
          <p:cNvPr id="202" name="Google Shape;202;p27"/>
          <p:cNvPicPr preferRelativeResize="0"/>
          <p:nvPr/>
        </p:nvPicPr>
        <p:blipFill>
          <a:blip r:embed="rId3">
            <a:alphaModFix/>
          </a:blip>
          <a:stretch>
            <a:fillRect/>
          </a:stretch>
        </p:blipFill>
        <p:spPr>
          <a:xfrm>
            <a:off x="5476800" y="1239262"/>
            <a:ext cx="2564525" cy="2937676"/>
          </a:xfrm>
          <a:prstGeom prst="rect">
            <a:avLst/>
          </a:prstGeom>
          <a:noFill/>
          <a:ln>
            <a:noFill/>
          </a:ln>
        </p:spPr>
      </p:pic>
      <p:sp>
        <p:nvSpPr>
          <p:cNvPr id="203" name="Google Shape;203;p27"/>
          <p:cNvSpPr txBox="1"/>
          <p:nvPr/>
        </p:nvSpPr>
        <p:spPr>
          <a:xfrm>
            <a:off x="6264525" y="2491450"/>
            <a:ext cx="1269000" cy="52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b="1">
                <a:solidFill>
                  <a:srgbClr val="CC0000"/>
                </a:solidFill>
              </a:rPr>
              <a:t>50.2</a:t>
            </a:r>
            <a:endParaRPr sz="3600" b="1">
              <a:solidFill>
                <a:srgbClr val="CC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8"/>
          <p:cNvSpPr txBox="1">
            <a:spLocks noGrp="1"/>
          </p:cNvSpPr>
          <p:nvPr>
            <p:ph type="body" idx="1"/>
          </p:nvPr>
        </p:nvSpPr>
        <p:spPr>
          <a:xfrm>
            <a:off x="606476" y="312173"/>
            <a:ext cx="7931100" cy="388800"/>
          </a:xfrm>
          <a:prstGeom prst="rect">
            <a:avLst/>
          </a:prstGeom>
          <a:noFill/>
          <a:ln>
            <a:noFill/>
          </a:ln>
        </p:spPr>
        <p:txBody>
          <a:bodyPr spcFirstLastPara="1" wrap="square" lIns="34275" tIns="17150" rIns="34275" bIns="17150" anchor="t" anchorCtr="0">
            <a:spAutoFit/>
          </a:bodyPr>
          <a:lstStyle/>
          <a:p>
            <a:pPr marL="0" lvl="0" indent="0" algn="l" rtl="0">
              <a:lnSpc>
                <a:spcPct val="100000"/>
              </a:lnSpc>
              <a:spcBef>
                <a:spcPts val="0"/>
              </a:spcBef>
              <a:spcAft>
                <a:spcPts val="0"/>
              </a:spcAft>
              <a:buClr>
                <a:srgbClr val="253667"/>
              </a:buClr>
              <a:buSzPts val="2300"/>
              <a:buFont typeface="Montserrat"/>
              <a:buNone/>
            </a:pPr>
            <a:r>
              <a:rPr lang="en-US"/>
              <a:t>Interpreting the FCI</a:t>
            </a:r>
            <a:endParaRPr/>
          </a:p>
        </p:txBody>
      </p:sp>
      <p:sp>
        <p:nvSpPr>
          <p:cNvPr id="209" name="Google Shape;209;p28"/>
          <p:cNvSpPr txBox="1"/>
          <p:nvPr/>
        </p:nvSpPr>
        <p:spPr>
          <a:xfrm>
            <a:off x="606475" y="967875"/>
            <a:ext cx="7803300" cy="715800"/>
          </a:xfrm>
          <a:prstGeom prst="rect">
            <a:avLst/>
          </a:prstGeom>
          <a:noFill/>
          <a:ln>
            <a:noFill/>
          </a:ln>
        </p:spPr>
        <p:txBody>
          <a:bodyPr spcFirstLastPara="1" wrap="square" lIns="19050" tIns="19050" rIns="19050" bIns="19050" anchor="ctr" anchorCtr="0">
            <a:spAutoFit/>
          </a:bodyPr>
          <a:lstStyle/>
          <a:p>
            <a:pPr marL="0" lvl="0" indent="0" algn="l" rtl="0">
              <a:spcBef>
                <a:spcPts val="0"/>
              </a:spcBef>
              <a:spcAft>
                <a:spcPts val="0"/>
              </a:spcAft>
              <a:buNone/>
            </a:pPr>
            <a:r>
              <a:rPr lang="en-US" sz="2200" b="1">
                <a:solidFill>
                  <a:srgbClr val="001D35"/>
                </a:solidFill>
                <a:highlight>
                  <a:srgbClr val="FFFFFF"/>
                </a:highlight>
                <a:latin typeface="Montserrat"/>
                <a:ea typeface="Montserrat"/>
                <a:cs typeface="Montserrat"/>
                <a:sym typeface="Montserrat"/>
              </a:rPr>
              <a:t>Key point: </a:t>
            </a:r>
            <a:r>
              <a:rPr lang="en-US" sz="2200">
                <a:solidFill>
                  <a:srgbClr val="001D35"/>
                </a:solidFill>
                <a:highlight>
                  <a:srgbClr val="FFFFFF"/>
                </a:highlight>
                <a:latin typeface="Montserrat"/>
                <a:ea typeface="Montserrat"/>
                <a:cs typeface="Montserrat"/>
                <a:sym typeface="Montserrat"/>
              </a:rPr>
              <a:t>The lower the FCI, the better a facility’s condition.</a:t>
            </a:r>
            <a:endParaRPr sz="2200">
              <a:solidFill>
                <a:srgbClr val="333333"/>
              </a:solidFill>
              <a:highlight>
                <a:srgbClr val="FFFFFF"/>
              </a:highlight>
              <a:latin typeface="Montserrat"/>
              <a:ea typeface="Montserrat"/>
              <a:cs typeface="Montserrat"/>
              <a:sym typeface="Montserrat"/>
            </a:endParaRPr>
          </a:p>
        </p:txBody>
      </p:sp>
      <p:pic>
        <p:nvPicPr>
          <p:cNvPr id="210" name="Google Shape;210;p28"/>
          <p:cNvPicPr preferRelativeResize="0"/>
          <p:nvPr/>
        </p:nvPicPr>
        <p:blipFill>
          <a:blip r:embed="rId3">
            <a:alphaModFix/>
          </a:blip>
          <a:stretch>
            <a:fillRect/>
          </a:stretch>
        </p:blipFill>
        <p:spPr>
          <a:xfrm>
            <a:off x="700375" y="1950563"/>
            <a:ext cx="8018199" cy="907225"/>
          </a:xfrm>
          <a:prstGeom prst="rect">
            <a:avLst/>
          </a:prstGeom>
          <a:noFill/>
          <a:ln>
            <a:noFill/>
          </a:ln>
        </p:spPr>
      </p:pic>
      <p:sp>
        <p:nvSpPr>
          <p:cNvPr id="211" name="Google Shape;211;p28"/>
          <p:cNvSpPr txBox="1"/>
          <p:nvPr/>
        </p:nvSpPr>
        <p:spPr>
          <a:xfrm>
            <a:off x="700375" y="4585775"/>
            <a:ext cx="5643000" cy="207900"/>
          </a:xfrm>
          <a:prstGeom prst="rect">
            <a:avLst/>
          </a:prstGeom>
          <a:noFill/>
          <a:ln>
            <a:noFill/>
          </a:ln>
        </p:spPr>
        <p:txBody>
          <a:bodyPr spcFirstLastPara="1" wrap="square" lIns="19050" tIns="19050" rIns="19050" bIns="19050" anchor="ctr" anchorCtr="0">
            <a:spAutoFit/>
          </a:bodyPr>
          <a:lstStyle/>
          <a:p>
            <a:pPr marL="0" lvl="0" indent="0" algn="l" rtl="0">
              <a:spcBef>
                <a:spcPts val="0"/>
              </a:spcBef>
              <a:spcAft>
                <a:spcPts val="0"/>
              </a:spcAft>
              <a:buNone/>
            </a:pPr>
            <a:r>
              <a:rPr lang="en-US" sz="1100">
                <a:solidFill>
                  <a:srgbClr val="333333"/>
                </a:solidFill>
                <a:highlight>
                  <a:srgbClr val="FFFFFF"/>
                </a:highlight>
                <a:latin typeface="Montserrat"/>
                <a:ea typeface="Montserrat"/>
                <a:cs typeface="Montserrat"/>
                <a:sym typeface="Montserrat"/>
              </a:rPr>
              <a:t>Source: Facility Executive, Aug. 16, 2023: </a:t>
            </a:r>
            <a:r>
              <a:rPr lang="en-US" sz="1100" u="sng">
                <a:solidFill>
                  <a:schemeClr val="hlink"/>
                </a:solidFill>
                <a:latin typeface="Montserrat"/>
                <a:ea typeface="Montserrat"/>
                <a:cs typeface="Montserrat"/>
                <a:sym typeface="Montserrat"/>
                <a:hlinkClick r:id="rId4"/>
              </a:rPr>
              <a:t>Understanding Facility Condition Index</a:t>
            </a:r>
            <a:endParaRPr sz="1100">
              <a:solidFill>
                <a:srgbClr val="333333"/>
              </a:solidFill>
              <a:highlight>
                <a:srgbClr val="FFFFFF"/>
              </a:highlight>
              <a:latin typeface="Montserrat"/>
              <a:ea typeface="Montserrat"/>
              <a:cs typeface="Montserrat"/>
              <a:sym typeface="Montserrat"/>
            </a:endParaRPr>
          </a:p>
        </p:txBody>
      </p:sp>
      <p:sp>
        <p:nvSpPr>
          <p:cNvPr id="212" name="Google Shape;212;p28"/>
          <p:cNvSpPr txBox="1"/>
          <p:nvPr/>
        </p:nvSpPr>
        <p:spPr>
          <a:xfrm>
            <a:off x="732925" y="3124700"/>
            <a:ext cx="8112000" cy="377100"/>
          </a:xfrm>
          <a:prstGeom prst="rect">
            <a:avLst/>
          </a:prstGeom>
          <a:noFill/>
          <a:ln>
            <a:noFill/>
          </a:ln>
        </p:spPr>
        <p:txBody>
          <a:bodyPr spcFirstLastPara="1" wrap="square" lIns="19050" tIns="19050" rIns="19050" bIns="19050" anchor="ctr" anchorCtr="0">
            <a:spAutoFit/>
          </a:bodyPr>
          <a:lstStyle/>
          <a:p>
            <a:pPr marL="0" lvl="0" indent="0" algn="l" rtl="0">
              <a:spcBef>
                <a:spcPts val="0"/>
              </a:spcBef>
              <a:spcAft>
                <a:spcPts val="0"/>
              </a:spcAft>
              <a:buNone/>
            </a:pPr>
            <a:r>
              <a:rPr lang="en-US" sz="2200" b="1">
                <a:solidFill>
                  <a:srgbClr val="001D35"/>
                </a:solidFill>
                <a:highlight>
                  <a:srgbClr val="FFFFFF"/>
                </a:highlight>
                <a:latin typeface="Montserrat"/>
                <a:ea typeface="Montserrat"/>
                <a:cs typeface="Montserrat"/>
                <a:sym typeface="Montserrat"/>
              </a:rPr>
              <a:t>Facility overhaul recommended at </a:t>
            </a:r>
            <a:r>
              <a:rPr lang="en-US" sz="2200" b="1">
                <a:solidFill>
                  <a:srgbClr val="242424"/>
                </a:solidFill>
                <a:highlight>
                  <a:srgbClr val="FFFFFF"/>
                </a:highlight>
                <a:latin typeface="Montserrat"/>
                <a:ea typeface="Montserrat"/>
                <a:cs typeface="Montserrat"/>
                <a:sym typeface="Montserrat"/>
              </a:rPr>
              <a:t>60% </a:t>
            </a:r>
            <a:r>
              <a:rPr lang="en-US" sz="2200" b="1">
                <a:solidFill>
                  <a:srgbClr val="001D35"/>
                </a:solidFill>
                <a:highlight>
                  <a:srgbClr val="FFFFFF"/>
                </a:highlight>
                <a:latin typeface="Montserrat"/>
                <a:ea typeface="Montserrat"/>
                <a:cs typeface="Montserrat"/>
                <a:sym typeface="Montserrat"/>
              </a:rPr>
              <a:t>or higher. </a:t>
            </a:r>
            <a:endParaRPr sz="2200" b="1">
              <a:solidFill>
                <a:srgbClr val="333333"/>
              </a:solidFill>
              <a:highlight>
                <a:srgbClr val="FFFFFF"/>
              </a:highlight>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1"/>
          <p:cNvSpPr txBox="1">
            <a:spLocks noGrp="1"/>
          </p:cNvSpPr>
          <p:nvPr>
            <p:ph type="body" idx="1"/>
          </p:nvPr>
        </p:nvSpPr>
        <p:spPr>
          <a:xfrm>
            <a:off x="606476" y="312173"/>
            <a:ext cx="7931100" cy="388800"/>
          </a:xfrm>
          <a:prstGeom prst="rect">
            <a:avLst/>
          </a:prstGeom>
          <a:noFill/>
          <a:ln>
            <a:noFill/>
          </a:ln>
        </p:spPr>
        <p:txBody>
          <a:bodyPr spcFirstLastPara="1" wrap="square" lIns="34275" tIns="17150" rIns="34275" bIns="17150" anchor="t" anchorCtr="0">
            <a:spAutoFit/>
          </a:bodyPr>
          <a:lstStyle/>
          <a:p>
            <a:pPr marL="0" lvl="0" indent="0" algn="l" rtl="0">
              <a:lnSpc>
                <a:spcPct val="100000"/>
              </a:lnSpc>
              <a:spcBef>
                <a:spcPts val="0"/>
              </a:spcBef>
              <a:spcAft>
                <a:spcPts val="0"/>
              </a:spcAft>
              <a:buClr>
                <a:srgbClr val="253667"/>
              </a:buClr>
              <a:buSzPts val="2300"/>
              <a:buFont typeface="Montserrat"/>
              <a:buNone/>
            </a:pPr>
            <a:r>
              <a:rPr lang="en-US"/>
              <a:t>Purpose of Today’s Meeting</a:t>
            </a:r>
            <a:endParaRPr/>
          </a:p>
        </p:txBody>
      </p:sp>
      <p:sp>
        <p:nvSpPr>
          <p:cNvPr id="70" name="Google Shape;70;p11"/>
          <p:cNvSpPr txBox="1"/>
          <p:nvPr/>
        </p:nvSpPr>
        <p:spPr>
          <a:xfrm>
            <a:off x="606475" y="939775"/>
            <a:ext cx="4846500" cy="2301300"/>
          </a:xfrm>
          <a:prstGeom prst="rect">
            <a:avLst/>
          </a:prstGeom>
          <a:noFill/>
          <a:ln>
            <a:noFill/>
          </a:ln>
        </p:spPr>
        <p:txBody>
          <a:bodyPr spcFirstLastPara="1" wrap="square" lIns="19050" tIns="19050" rIns="19050" bIns="19050" anchor="ctr" anchorCtr="0">
            <a:spAutoFit/>
          </a:bodyPr>
          <a:lstStyle/>
          <a:p>
            <a:pPr marL="457200" lvl="0" indent="-361950" algn="l" rtl="0">
              <a:spcBef>
                <a:spcPts val="0"/>
              </a:spcBef>
              <a:spcAft>
                <a:spcPts val="0"/>
              </a:spcAft>
              <a:buClr>
                <a:srgbClr val="333333"/>
              </a:buClr>
              <a:buSzPts val="2100"/>
              <a:buFont typeface="Montserrat"/>
              <a:buChar char="●"/>
            </a:pPr>
            <a:r>
              <a:rPr lang="en-US" sz="2100">
                <a:solidFill>
                  <a:srgbClr val="333333"/>
                </a:solidFill>
                <a:highlight>
                  <a:srgbClr val="FFFFFF"/>
                </a:highlight>
                <a:latin typeface="Montserrat"/>
                <a:ea typeface="Montserrat"/>
                <a:cs typeface="Montserrat"/>
                <a:sym typeface="Montserrat"/>
              </a:rPr>
              <a:t>Review current Euclid campus conditions </a:t>
            </a:r>
            <a:endParaRPr sz="2100">
              <a:solidFill>
                <a:srgbClr val="333333"/>
              </a:solidFill>
              <a:highlight>
                <a:srgbClr val="FFFFFF"/>
              </a:highlight>
              <a:latin typeface="Montserrat"/>
              <a:ea typeface="Montserrat"/>
              <a:cs typeface="Montserrat"/>
              <a:sym typeface="Montserrat"/>
            </a:endParaRPr>
          </a:p>
          <a:p>
            <a:pPr marL="457200" lvl="0" indent="-361950" algn="l" rtl="0">
              <a:spcBef>
                <a:spcPts val="0"/>
              </a:spcBef>
              <a:spcAft>
                <a:spcPts val="0"/>
              </a:spcAft>
              <a:buClr>
                <a:srgbClr val="333333"/>
              </a:buClr>
              <a:buSzPts val="2100"/>
              <a:buFont typeface="Montserrat"/>
              <a:buChar char="●"/>
            </a:pPr>
            <a:r>
              <a:rPr lang="en-US" sz="2100">
                <a:solidFill>
                  <a:srgbClr val="333333"/>
                </a:solidFill>
                <a:highlight>
                  <a:srgbClr val="FFFFFF"/>
                </a:highlight>
                <a:latin typeface="Montserrat"/>
                <a:ea typeface="Montserrat"/>
                <a:cs typeface="Montserrat"/>
                <a:sym typeface="Montserrat"/>
              </a:rPr>
              <a:t>Review bond scope of work</a:t>
            </a:r>
            <a:endParaRPr sz="2100">
              <a:solidFill>
                <a:srgbClr val="333333"/>
              </a:solidFill>
              <a:highlight>
                <a:srgbClr val="FFFFFF"/>
              </a:highlight>
              <a:latin typeface="Montserrat"/>
              <a:ea typeface="Montserrat"/>
              <a:cs typeface="Montserrat"/>
              <a:sym typeface="Montserrat"/>
            </a:endParaRPr>
          </a:p>
          <a:p>
            <a:pPr marL="457200" lvl="0" indent="-361950" algn="l" rtl="0">
              <a:spcBef>
                <a:spcPts val="0"/>
              </a:spcBef>
              <a:spcAft>
                <a:spcPts val="0"/>
              </a:spcAft>
              <a:buClr>
                <a:srgbClr val="333333"/>
              </a:buClr>
              <a:buSzPts val="2100"/>
              <a:buFont typeface="Montserrat"/>
              <a:buChar char="●"/>
            </a:pPr>
            <a:r>
              <a:rPr lang="en-US" sz="2100">
                <a:solidFill>
                  <a:srgbClr val="333333"/>
                </a:solidFill>
                <a:highlight>
                  <a:srgbClr val="FFFFFF"/>
                </a:highlight>
                <a:latin typeface="Montserrat"/>
                <a:ea typeface="Montserrat"/>
                <a:cs typeface="Montserrat"/>
                <a:sym typeface="Montserrat"/>
              </a:rPr>
              <a:t>Receive your feedback to help formulate recommendation to superintendent and board </a:t>
            </a:r>
            <a:endParaRPr sz="2100">
              <a:solidFill>
                <a:srgbClr val="333333"/>
              </a:solidFill>
              <a:highlight>
                <a:srgbClr val="FFFFFF"/>
              </a:highlight>
              <a:latin typeface="Montserrat"/>
              <a:ea typeface="Montserrat"/>
              <a:cs typeface="Montserrat"/>
              <a:sym typeface="Montserrat"/>
            </a:endParaRPr>
          </a:p>
          <a:p>
            <a:pPr marL="0" lvl="0" indent="0" algn="l" rtl="0">
              <a:spcBef>
                <a:spcPts val="0"/>
              </a:spcBef>
              <a:spcAft>
                <a:spcPts val="0"/>
              </a:spcAft>
              <a:buNone/>
            </a:pPr>
            <a:endParaRPr sz="2100">
              <a:solidFill>
                <a:srgbClr val="333333"/>
              </a:solidFill>
              <a:highlight>
                <a:srgbClr val="FFFFFF"/>
              </a:highlight>
              <a:latin typeface="Montserrat"/>
              <a:ea typeface="Montserrat"/>
              <a:cs typeface="Montserrat"/>
              <a:sym typeface="Montserrat"/>
            </a:endParaRPr>
          </a:p>
        </p:txBody>
      </p:sp>
      <p:pic>
        <p:nvPicPr>
          <p:cNvPr id="71" name="Google Shape;71;p11"/>
          <p:cNvPicPr preferRelativeResize="0"/>
          <p:nvPr/>
        </p:nvPicPr>
        <p:blipFill>
          <a:blip r:embed="rId3">
            <a:alphaModFix/>
          </a:blip>
          <a:stretch>
            <a:fillRect/>
          </a:stretch>
        </p:blipFill>
        <p:spPr>
          <a:xfrm>
            <a:off x="5354375" y="1189550"/>
            <a:ext cx="3183201" cy="22438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9"/>
          <p:cNvSpPr txBox="1">
            <a:spLocks noGrp="1"/>
          </p:cNvSpPr>
          <p:nvPr>
            <p:ph type="body" idx="1"/>
          </p:nvPr>
        </p:nvSpPr>
        <p:spPr>
          <a:xfrm>
            <a:off x="606476" y="312173"/>
            <a:ext cx="7931100" cy="388800"/>
          </a:xfrm>
          <a:prstGeom prst="rect">
            <a:avLst/>
          </a:prstGeom>
          <a:noFill/>
          <a:ln>
            <a:noFill/>
          </a:ln>
        </p:spPr>
        <p:txBody>
          <a:bodyPr spcFirstLastPara="1" wrap="square" lIns="34275" tIns="17150" rIns="34275" bIns="17150" anchor="t" anchorCtr="0">
            <a:spAutoFit/>
          </a:bodyPr>
          <a:lstStyle/>
          <a:p>
            <a:pPr marL="0" lvl="0" indent="0" algn="l" rtl="0">
              <a:lnSpc>
                <a:spcPct val="100000"/>
              </a:lnSpc>
              <a:spcBef>
                <a:spcPts val="0"/>
              </a:spcBef>
              <a:spcAft>
                <a:spcPts val="0"/>
              </a:spcAft>
              <a:buClr>
                <a:srgbClr val="253667"/>
              </a:buClr>
              <a:buSzPts val="2300"/>
              <a:buFont typeface="Montserrat"/>
              <a:buNone/>
            </a:pPr>
            <a:r>
              <a:rPr lang="en-US"/>
              <a:t>Systems Needs</a:t>
            </a:r>
            <a:endParaRPr/>
          </a:p>
        </p:txBody>
      </p:sp>
      <p:sp>
        <p:nvSpPr>
          <p:cNvPr id="218" name="Google Shape;218;p29"/>
          <p:cNvSpPr txBox="1"/>
          <p:nvPr/>
        </p:nvSpPr>
        <p:spPr>
          <a:xfrm>
            <a:off x="492150" y="2299275"/>
            <a:ext cx="3843000" cy="254100"/>
          </a:xfrm>
          <a:prstGeom prst="rect">
            <a:avLst/>
          </a:prstGeom>
          <a:noFill/>
          <a:ln>
            <a:noFill/>
          </a:ln>
        </p:spPr>
        <p:txBody>
          <a:bodyPr spcFirstLastPara="1" wrap="square" lIns="19050" tIns="19050" rIns="19050" bIns="19050" anchor="ctr" anchorCtr="0">
            <a:spAutoFit/>
          </a:bodyPr>
          <a:lstStyle/>
          <a:p>
            <a:pPr marL="0" lvl="0" indent="0" algn="l" rtl="0">
              <a:spcBef>
                <a:spcPts val="0"/>
              </a:spcBef>
              <a:spcAft>
                <a:spcPts val="0"/>
              </a:spcAft>
              <a:buNone/>
            </a:pPr>
            <a:endParaRPr>
              <a:solidFill>
                <a:srgbClr val="333333"/>
              </a:solidFill>
              <a:highlight>
                <a:srgbClr val="FFFFFF"/>
              </a:highlight>
              <a:latin typeface="Montserrat"/>
              <a:ea typeface="Montserrat"/>
              <a:cs typeface="Montserrat"/>
              <a:sym typeface="Montserrat"/>
            </a:endParaRPr>
          </a:p>
        </p:txBody>
      </p:sp>
      <p:pic>
        <p:nvPicPr>
          <p:cNvPr id="219" name="Google Shape;219;p29"/>
          <p:cNvPicPr preferRelativeResize="0"/>
          <p:nvPr/>
        </p:nvPicPr>
        <p:blipFill>
          <a:blip r:embed="rId3">
            <a:alphaModFix/>
          </a:blip>
          <a:stretch>
            <a:fillRect/>
          </a:stretch>
        </p:blipFill>
        <p:spPr>
          <a:xfrm>
            <a:off x="1084275" y="956301"/>
            <a:ext cx="6467726" cy="35833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0"/>
          <p:cNvSpPr txBox="1">
            <a:spLocks noGrp="1"/>
          </p:cNvSpPr>
          <p:nvPr>
            <p:ph type="body" idx="1"/>
          </p:nvPr>
        </p:nvSpPr>
        <p:spPr>
          <a:xfrm>
            <a:off x="606476" y="312173"/>
            <a:ext cx="7931100" cy="388800"/>
          </a:xfrm>
          <a:prstGeom prst="rect">
            <a:avLst/>
          </a:prstGeom>
          <a:noFill/>
          <a:ln>
            <a:noFill/>
          </a:ln>
        </p:spPr>
        <p:txBody>
          <a:bodyPr spcFirstLastPara="1" wrap="square" lIns="34275" tIns="17150" rIns="34275" bIns="17150" anchor="t" anchorCtr="0">
            <a:spAutoFit/>
          </a:bodyPr>
          <a:lstStyle/>
          <a:p>
            <a:pPr marL="0" lvl="0" indent="0" algn="l" rtl="0">
              <a:lnSpc>
                <a:spcPct val="100000"/>
              </a:lnSpc>
              <a:spcBef>
                <a:spcPts val="0"/>
              </a:spcBef>
              <a:spcAft>
                <a:spcPts val="0"/>
              </a:spcAft>
              <a:buClr>
                <a:srgbClr val="253667"/>
              </a:buClr>
              <a:buSzPts val="2300"/>
              <a:buFont typeface="Montserrat"/>
              <a:buNone/>
            </a:pPr>
            <a:r>
              <a:rPr lang="en-US"/>
              <a:t>Campus Evaluation</a:t>
            </a:r>
            <a:endParaRPr/>
          </a:p>
        </p:txBody>
      </p:sp>
      <p:sp>
        <p:nvSpPr>
          <p:cNvPr id="225" name="Google Shape;225;p30"/>
          <p:cNvSpPr txBox="1"/>
          <p:nvPr/>
        </p:nvSpPr>
        <p:spPr>
          <a:xfrm>
            <a:off x="492150" y="2299275"/>
            <a:ext cx="3843000" cy="254100"/>
          </a:xfrm>
          <a:prstGeom prst="rect">
            <a:avLst/>
          </a:prstGeom>
          <a:noFill/>
          <a:ln>
            <a:noFill/>
          </a:ln>
        </p:spPr>
        <p:txBody>
          <a:bodyPr spcFirstLastPara="1" wrap="square" lIns="19050" tIns="19050" rIns="19050" bIns="19050" anchor="ctr" anchorCtr="0">
            <a:spAutoFit/>
          </a:bodyPr>
          <a:lstStyle/>
          <a:p>
            <a:pPr marL="0" lvl="0" indent="0" algn="l" rtl="0">
              <a:spcBef>
                <a:spcPts val="0"/>
              </a:spcBef>
              <a:spcAft>
                <a:spcPts val="0"/>
              </a:spcAft>
              <a:buNone/>
            </a:pPr>
            <a:endParaRPr>
              <a:solidFill>
                <a:srgbClr val="333333"/>
              </a:solidFill>
              <a:highlight>
                <a:srgbClr val="FFFFFF"/>
              </a:highlight>
              <a:latin typeface="Montserrat"/>
              <a:ea typeface="Montserrat"/>
              <a:cs typeface="Montserrat"/>
              <a:sym typeface="Montserrat"/>
            </a:endParaRPr>
          </a:p>
        </p:txBody>
      </p:sp>
      <p:sp>
        <p:nvSpPr>
          <p:cNvPr id="226" name="Google Shape;226;p30"/>
          <p:cNvSpPr txBox="1"/>
          <p:nvPr/>
        </p:nvSpPr>
        <p:spPr>
          <a:xfrm>
            <a:off x="530275" y="898575"/>
            <a:ext cx="3446400" cy="2578200"/>
          </a:xfrm>
          <a:prstGeom prst="rect">
            <a:avLst/>
          </a:prstGeom>
          <a:noFill/>
          <a:ln>
            <a:noFill/>
          </a:ln>
        </p:spPr>
        <p:txBody>
          <a:bodyPr spcFirstLastPara="1" wrap="square" lIns="19050" tIns="19050" rIns="19050" bIns="19050" anchor="ctr" anchorCtr="0">
            <a:spAutoFit/>
          </a:bodyPr>
          <a:lstStyle/>
          <a:p>
            <a:pPr marL="457200" lvl="0" indent="-323850" algn="l" rtl="0">
              <a:spcBef>
                <a:spcPts val="0"/>
              </a:spcBef>
              <a:spcAft>
                <a:spcPts val="0"/>
              </a:spcAft>
              <a:buClr>
                <a:srgbClr val="333333"/>
              </a:buClr>
              <a:buSzPts val="1500"/>
              <a:buFont typeface="Montserrat"/>
              <a:buChar char="●"/>
            </a:pPr>
            <a:r>
              <a:rPr lang="en-US" sz="1500">
                <a:solidFill>
                  <a:srgbClr val="333333"/>
                </a:solidFill>
                <a:highlight>
                  <a:srgbClr val="FFFFFF"/>
                </a:highlight>
                <a:latin typeface="Montserrat"/>
                <a:ea typeface="Montserrat"/>
                <a:cs typeface="Montserrat"/>
                <a:sym typeface="Montserrat"/>
              </a:rPr>
              <a:t>Campus asked us to evaluate persistent smells in the building</a:t>
            </a:r>
            <a:br>
              <a:rPr lang="en-US" sz="1500">
                <a:solidFill>
                  <a:srgbClr val="333333"/>
                </a:solidFill>
                <a:highlight>
                  <a:srgbClr val="FFFFFF"/>
                </a:highlight>
                <a:latin typeface="Montserrat"/>
                <a:ea typeface="Montserrat"/>
                <a:cs typeface="Montserrat"/>
                <a:sym typeface="Montserrat"/>
              </a:rPr>
            </a:br>
            <a:endParaRPr sz="1500">
              <a:solidFill>
                <a:srgbClr val="333333"/>
              </a:solidFill>
              <a:highlight>
                <a:srgbClr val="FFFFFF"/>
              </a:highlight>
              <a:latin typeface="Montserrat"/>
              <a:ea typeface="Montserrat"/>
              <a:cs typeface="Montserrat"/>
              <a:sym typeface="Montserrat"/>
            </a:endParaRPr>
          </a:p>
          <a:p>
            <a:pPr marL="457200" lvl="0" indent="-323850" algn="l" rtl="0">
              <a:spcBef>
                <a:spcPts val="0"/>
              </a:spcBef>
              <a:spcAft>
                <a:spcPts val="0"/>
              </a:spcAft>
              <a:buClr>
                <a:srgbClr val="333333"/>
              </a:buClr>
              <a:buSzPts val="1500"/>
              <a:buFont typeface="Montserrat"/>
              <a:buChar char="●"/>
            </a:pPr>
            <a:r>
              <a:rPr lang="en-US" sz="1500">
                <a:solidFill>
                  <a:srgbClr val="333333"/>
                </a:solidFill>
                <a:highlight>
                  <a:srgbClr val="FFFFFF"/>
                </a:highlight>
                <a:latin typeface="Montserrat"/>
                <a:ea typeface="Montserrat"/>
                <a:cs typeface="Montserrat"/>
                <a:sym typeface="Montserrat"/>
              </a:rPr>
              <a:t>Conducted testing in multiple areas, including mold and soil</a:t>
            </a:r>
            <a:br>
              <a:rPr lang="en-US" sz="1500">
                <a:solidFill>
                  <a:srgbClr val="333333"/>
                </a:solidFill>
                <a:highlight>
                  <a:srgbClr val="FFFFFF"/>
                </a:highlight>
                <a:latin typeface="Montserrat"/>
                <a:ea typeface="Montserrat"/>
                <a:cs typeface="Montserrat"/>
                <a:sym typeface="Montserrat"/>
              </a:rPr>
            </a:br>
            <a:endParaRPr sz="1500">
              <a:solidFill>
                <a:srgbClr val="333333"/>
              </a:solidFill>
              <a:highlight>
                <a:srgbClr val="FFFFFF"/>
              </a:highlight>
              <a:latin typeface="Montserrat"/>
              <a:ea typeface="Montserrat"/>
              <a:cs typeface="Montserrat"/>
              <a:sym typeface="Montserrat"/>
            </a:endParaRPr>
          </a:p>
          <a:p>
            <a:pPr marL="457200" lvl="0" indent="-323850" algn="l" rtl="0">
              <a:spcBef>
                <a:spcPts val="0"/>
              </a:spcBef>
              <a:spcAft>
                <a:spcPts val="0"/>
              </a:spcAft>
              <a:buClr>
                <a:srgbClr val="333333"/>
              </a:buClr>
              <a:buSzPts val="1500"/>
              <a:buFont typeface="Montserrat"/>
              <a:buChar char="●"/>
            </a:pPr>
            <a:r>
              <a:rPr lang="en-US" sz="1500">
                <a:solidFill>
                  <a:schemeClr val="dk1"/>
                </a:solidFill>
                <a:highlight>
                  <a:srgbClr val="FFFFFF"/>
                </a:highlight>
                <a:latin typeface="Montserrat"/>
                <a:ea typeface="Montserrat"/>
                <a:cs typeface="Montserrat"/>
                <a:sym typeface="Montserrat"/>
              </a:rPr>
              <a:t>Currently no indoor air quality issues exist; no additional cleaning or sampling is recommended at this time</a:t>
            </a:r>
            <a:endParaRPr sz="1500">
              <a:solidFill>
                <a:srgbClr val="333333"/>
              </a:solidFill>
              <a:highlight>
                <a:schemeClr val="lt1"/>
              </a:highlight>
              <a:latin typeface="Montserrat"/>
              <a:ea typeface="Montserrat"/>
              <a:cs typeface="Montserrat"/>
              <a:sym typeface="Montserrat"/>
            </a:endParaRPr>
          </a:p>
        </p:txBody>
      </p:sp>
      <p:pic>
        <p:nvPicPr>
          <p:cNvPr id="227" name="Google Shape;227;p30"/>
          <p:cNvPicPr preferRelativeResize="0"/>
          <p:nvPr/>
        </p:nvPicPr>
        <p:blipFill>
          <a:blip r:embed="rId3">
            <a:alphaModFix/>
          </a:blip>
          <a:stretch>
            <a:fillRect/>
          </a:stretch>
        </p:blipFill>
        <p:spPr>
          <a:xfrm>
            <a:off x="4386625" y="1019463"/>
            <a:ext cx="4195624" cy="2798124"/>
          </a:xfrm>
          <a:prstGeom prst="rect">
            <a:avLst/>
          </a:prstGeom>
          <a:noFill/>
          <a:ln>
            <a:noFill/>
          </a:ln>
          <a:effectLst>
            <a:outerShdw blurRad="385763" dist="19050" dir="5400000" algn="bl" rotWithShape="0">
              <a:srgbClr val="595959">
                <a:alpha val="5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1"/>
          <p:cNvSpPr txBox="1">
            <a:spLocks noGrp="1"/>
          </p:cNvSpPr>
          <p:nvPr>
            <p:ph type="body" idx="1"/>
          </p:nvPr>
        </p:nvSpPr>
        <p:spPr>
          <a:xfrm>
            <a:off x="606476" y="312173"/>
            <a:ext cx="7931100" cy="388800"/>
          </a:xfrm>
          <a:prstGeom prst="rect">
            <a:avLst/>
          </a:prstGeom>
          <a:noFill/>
          <a:ln>
            <a:noFill/>
          </a:ln>
        </p:spPr>
        <p:txBody>
          <a:bodyPr spcFirstLastPara="1" wrap="square" lIns="34275" tIns="17150" rIns="34275" bIns="17150" anchor="t" anchorCtr="0">
            <a:spAutoFit/>
          </a:bodyPr>
          <a:lstStyle/>
          <a:p>
            <a:pPr marL="0" lvl="0" indent="0" algn="l" rtl="0">
              <a:lnSpc>
                <a:spcPct val="100000"/>
              </a:lnSpc>
              <a:spcBef>
                <a:spcPts val="0"/>
              </a:spcBef>
              <a:spcAft>
                <a:spcPts val="0"/>
              </a:spcAft>
              <a:buClr>
                <a:srgbClr val="253667"/>
              </a:buClr>
              <a:buSzPts val="2300"/>
              <a:buFont typeface="Montserrat"/>
              <a:buNone/>
            </a:pPr>
            <a:r>
              <a:rPr lang="en-US"/>
              <a:t>Current Bond 2020 Project Scope &amp; Budget</a:t>
            </a:r>
            <a:endParaRPr/>
          </a:p>
        </p:txBody>
      </p:sp>
      <p:sp>
        <p:nvSpPr>
          <p:cNvPr id="233" name="Google Shape;233;p31"/>
          <p:cNvSpPr txBox="1"/>
          <p:nvPr/>
        </p:nvSpPr>
        <p:spPr>
          <a:xfrm>
            <a:off x="636600" y="1206850"/>
            <a:ext cx="4726200" cy="3554100"/>
          </a:xfrm>
          <a:prstGeom prst="rect">
            <a:avLst/>
          </a:prstGeom>
          <a:noFill/>
          <a:ln>
            <a:noFill/>
          </a:ln>
        </p:spPr>
        <p:txBody>
          <a:bodyPr spcFirstLastPara="1" wrap="square" lIns="19050" tIns="19050" rIns="19050" bIns="19050" anchor="ctr" anchorCtr="0">
            <a:spAutoFit/>
          </a:bodyPr>
          <a:lstStyle/>
          <a:p>
            <a:pPr marL="0" lvl="0" indent="0" algn="l" rtl="0">
              <a:spcBef>
                <a:spcPts val="0"/>
              </a:spcBef>
              <a:spcAft>
                <a:spcPts val="0"/>
              </a:spcAft>
              <a:buNone/>
            </a:pPr>
            <a:r>
              <a:rPr lang="en-US" sz="1500" b="1">
                <a:solidFill>
                  <a:srgbClr val="333333"/>
                </a:solidFill>
                <a:highlight>
                  <a:srgbClr val="FFFFFF"/>
                </a:highlight>
                <a:latin typeface="Montserrat"/>
                <a:ea typeface="Montserrat"/>
                <a:cs typeface="Montserrat"/>
                <a:sym typeface="Montserrat"/>
              </a:rPr>
              <a:t>Scope: </a:t>
            </a:r>
            <a:endParaRPr sz="1500" b="1">
              <a:solidFill>
                <a:srgbClr val="333333"/>
              </a:solidFill>
              <a:highlight>
                <a:srgbClr val="FFFFFF"/>
              </a:highlight>
              <a:latin typeface="Montserrat"/>
              <a:ea typeface="Montserrat"/>
              <a:cs typeface="Montserrat"/>
              <a:sym typeface="Montserrat"/>
            </a:endParaRPr>
          </a:p>
          <a:p>
            <a:pPr marL="457200" lvl="0" indent="-304800" algn="l" rtl="0">
              <a:spcBef>
                <a:spcPts val="0"/>
              </a:spcBef>
              <a:spcAft>
                <a:spcPts val="0"/>
              </a:spcAft>
              <a:buClr>
                <a:srgbClr val="333333"/>
              </a:buClr>
              <a:buSzPts val="1200"/>
              <a:buFont typeface="Montserrat"/>
              <a:buChar char="●"/>
            </a:pPr>
            <a:r>
              <a:rPr lang="en-US" sz="1200">
                <a:solidFill>
                  <a:srgbClr val="333333"/>
                </a:solidFill>
                <a:highlight>
                  <a:srgbClr val="FFFFFF"/>
                </a:highlight>
                <a:latin typeface="Montserrat"/>
                <a:ea typeface="Montserrat"/>
                <a:cs typeface="Montserrat"/>
                <a:sym typeface="Montserrat"/>
              </a:rPr>
              <a:t>Overhaul historic original buildings</a:t>
            </a:r>
            <a:endParaRPr sz="1200">
              <a:solidFill>
                <a:srgbClr val="333333"/>
              </a:solidFill>
              <a:highlight>
                <a:srgbClr val="FFFFFF"/>
              </a:highlight>
              <a:latin typeface="Montserrat"/>
              <a:ea typeface="Montserrat"/>
              <a:cs typeface="Montserrat"/>
              <a:sym typeface="Montserrat"/>
            </a:endParaRPr>
          </a:p>
          <a:p>
            <a:pPr marL="457200" lvl="0" indent="-304800" algn="l" rtl="0">
              <a:lnSpc>
                <a:spcPct val="115000"/>
              </a:lnSpc>
              <a:spcBef>
                <a:spcPts val="0"/>
              </a:spcBef>
              <a:spcAft>
                <a:spcPts val="0"/>
              </a:spcAft>
              <a:buClr>
                <a:srgbClr val="333333"/>
              </a:buClr>
              <a:buSzPts val="1200"/>
              <a:buFont typeface="Montserrat"/>
              <a:buChar char="●"/>
            </a:pPr>
            <a:r>
              <a:rPr lang="en-US" sz="1200">
                <a:solidFill>
                  <a:srgbClr val="333333"/>
                </a:solidFill>
                <a:highlight>
                  <a:srgbClr val="FFFFFF"/>
                </a:highlight>
                <a:latin typeface="Montserrat"/>
                <a:ea typeface="Montserrat"/>
                <a:cs typeface="Montserrat"/>
                <a:sym typeface="Montserrat"/>
              </a:rPr>
              <a:t>Overhaul or replace all classrooms and science labs</a:t>
            </a:r>
            <a:endParaRPr sz="1200">
              <a:solidFill>
                <a:srgbClr val="333333"/>
              </a:solidFill>
              <a:highlight>
                <a:srgbClr val="FFFFFF"/>
              </a:highlight>
              <a:latin typeface="Montserrat"/>
              <a:ea typeface="Montserrat"/>
              <a:cs typeface="Montserrat"/>
              <a:sym typeface="Montserrat"/>
            </a:endParaRPr>
          </a:p>
          <a:p>
            <a:pPr marL="457200" lvl="0" indent="-304800" algn="l" rtl="0">
              <a:lnSpc>
                <a:spcPct val="115000"/>
              </a:lnSpc>
              <a:spcBef>
                <a:spcPts val="0"/>
              </a:spcBef>
              <a:spcAft>
                <a:spcPts val="0"/>
              </a:spcAft>
              <a:buClr>
                <a:srgbClr val="333333"/>
              </a:buClr>
              <a:buSzPts val="1200"/>
              <a:buFont typeface="Montserrat"/>
              <a:buChar char="●"/>
            </a:pPr>
            <a:r>
              <a:rPr lang="en-US" sz="1200">
                <a:solidFill>
                  <a:srgbClr val="333333"/>
                </a:solidFill>
                <a:highlight>
                  <a:srgbClr val="FFFFFF"/>
                </a:highlight>
                <a:latin typeface="Montserrat"/>
                <a:ea typeface="Montserrat"/>
                <a:cs typeface="Montserrat"/>
                <a:sym typeface="Montserrat"/>
              </a:rPr>
              <a:t>Overhaul or replace main office and main entrance to include secured vestibule</a:t>
            </a:r>
            <a:endParaRPr sz="1200">
              <a:solidFill>
                <a:srgbClr val="333333"/>
              </a:solidFill>
              <a:highlight>
                <a:srgbClr val="FFFFFF"/>
              </a:highlight>
              <a:latin typeface="Montserrat"/>
              <a:ea typeface="Montserrat"/>
              <a:cs typeface="Montserrat"/>
              <a:sym typeface="Montserrat"/>
            </a:endParaRPr>
          </a:p>
          <a:p>
            <a:pPr marL="457200" lvl="0" indent="-304800" algn="l" rtl="0">
              <a:lnSpc>
                <a:spcPct val="115000"/>
              </a:lnSpc>
              <a:spcBef>
                <a:spcPts val="0"/>
              </a:spcBef>
              <a:spcAft>
                <a:spcPts val="0"/>
              </a:spcAft>
              <a:buClr>
                <a:srgbClr val="333333"/>
              </a:buClr>
              <a:buSzPts val="1200"/>
              <a:buFont typeface="Montserrat"/>
              <a:buChar char="●"/>
            </a:pPr>
            <a:r>
              <a:rPr lang="en-US" sz="1200">
                <a:solidFill>
                  <a:srgbClr val="333333"/>
                </a:solidFill>
                <a:highlight>
                  <a:srgbClr val="FFFFFF"/>
                </a:highlight>
                <a:latin typeface="Montserrat"/>
                <a:ea typeface="Montserrat"/>
                <a:cs typeface="Montserrat"/>
                <a:sym typeface="Montserrat"/>
              </a:rPr>
              <a:t>Overhaul or replace student dining and kitchen</a:t>
            </a:r>
            <a:endParaRPr sz="1200">
              <a:solidFill>
                <a:srgbClr val="333333"/>
              </a:solidFill>
              <a:highlight>
                <a:srgbClr val="FFFFFF"/>
              </a:highlight>
              <a:latin typeface="Montserrat"/>
              <a:ea typeface="Montserrat"/>
              <a:cs typeface="Montserrat"/>
              <a:sym typeface="Montserrat"/>
            </a:endParaRPr>
          </a:p>
          <a:p>
            <a:pPr marL="457200" lvl="0" indent="-304800" algn="l" rtl="0">
              <a:lnSpc>
                <a:spcPct val="115000"/>
              </a:lnSpc>
              <a:spcBef>
                <a:spcPts val="0"/>
              </a:spcBef>
              <a:spcAft>
                <a:spcPts val="0"/>
              </a:spcAft>
              <a:buClr>
                <a:srgbClr val="333333"/>
              </a:buClr>
              <a:buSzPts val="1200"/>
              <a:buFont typeface="Montserrat"/>
              <a:buChar char="●"/>
            </a:pPr>
            <a:r>
              <a:rPr lang="en-US" sz="1200">
                <a:solidFill>
                  <a:srgbClr val="333333"/>
                </a:solidFill>
                <a:highlight>
                  <a:srgbClr val="FFFFFF"/>
                </a:highlight>
                <a:latin typeface="Montserrat"/>
                <a:ea typeface="Montserrat"/>
                <a:cs typeface="Montserrat"/>
                <a:sym typeface="Montserrat"/>
              </a:rPr>
              <a:t>Replace old exterior windows with new energy efficient windows</a:t>
            </a:r>
            <a:endParaRPr sz="1200">
              <a:solidFill>
                <a:srgbClr val="333333"/>
              </a:solidFill>
              <a:highlight>
                <a:srgbClr val="FFFFFF"/>
              </a:highlight>
              <a:latin typeface="Montserrat"/>
              <a:ea typeface="Montserrat"/>
              <a:cs typeface="Montserrat"/>
              <a:sym typeface="Montserrat"/>
            </a:endParaRPr>
          </a:p>
          <a:p>
            <a:pPr marL="457200" lvl="0" indent="-304800" algn="l" rtl="0">
              <a:lnSpc>
                <a:spcPct val="115000"/>
              </a:lnSpc>
              <a:spcBef>
                <a:spcPts val="0"/>
              </a:spcBef>
              <a:spcAft>
                <a:spcPts val="0"/>
              </a:spcAft>
              <a:buClr>
                <a:srgbClr val="333333"/>
              </a:buClr>
              <a:buSzPts val="1200"/>
              <a:buFont typeface="Montserrat"/>
              <a:buChar char="●"/>
            </a:pPr>
            <a:r>
              <a:rPr lang="en-US" sz="1200">
                <a:solidFill>
                  <a:srgbClr val="333333"/>
                </a:solidFill>
                <a:highlight>
                  <a:srgbClr val="FFFFFF"/>
                </a:highlight>
                <a:latin typeface="Montserrat"/>
                <a:ea typeface="Montserrat"/>
                <a:cs typeface="Montserrat"/>
                <a:sym typeface="Montserrat"/>
              </a:rPr>
              <a:t>Update mechanical systems to the latest energy efficiency and indoor air quality standards</a:t>
            </a:r>
            <a:endParaRPr sz="1200">
              <a:solidFill>
                <a:srgbClr val="333333"/>
              </a:solidFill>
              <a:highlight>
                <a:srgbClr val="FFFFFF"/>
              </a:highlight>
              <a:latin typeface="Montserrat"/>
              <a:ea typeface="Montserrat"/>
              <a:cs typeface="Montserrat"/>
              <a:sym typeface="Montserrat"/>
            </a:endParaRPr>
          </a:p>
          <a:p>
            <a:pPr marL="457200" lvl="0" indent="-304800" algn="l" rtl="0">
              <a:lnSpc>
                <a:spcPct val="115000"/>
              </a:lnSpc>
              <a:spcBef>
                <a:spcPts val="0"/>
              </a:spcBef>
              <a:spcAft>
                <a:spcPts val="0"/>
              </a:spcAft>
              <a:buClr>
                <a:srgbClr val="333333"/>
              </a:buClr>
              <a:buSzPts val="1200"/>
              <a:buFont typeface="Montserrat"/>
              <a:buChar char="●"/>
            </a:pPr>
            <a:r>
              <a:rPr lang="en-US" sz="1200">
                <a:solidFill>
                  <a:srgbClr val="333333"/>
                </a:solidFill>
                <a:highlight>
                  <a:srgbClr val="FFFFFF"/>
                </a:highlight>
                <a:latin typeface="Montserrat"/>
                <a:ea typeface="Montserrat"/>
                <a:cs typeface="Montserrat"/>
                <a:sym typeface="Montserrat"/>
              </a:rPr>
              <a:t>Add new outdoor learning opportunities or replace existing ones</a:t>
            </a:r>
            <a:endParaRPr sz="1200">
              <a:solidFill>
                <a:srgbClr val="333333"/>
              </a:solidFill>
              <a:highlight>
                <a:srgbClr val="FFFFFF"/>
              </a:highlight>
              <a:latin typeface="Montserrat"/>
              <a:ea typeface="Montserrat"/>
              <a:cs typeface="Montserrat"/>
              <a:sym typeface="Montserrat"/>
            </a:endParaRPr>
          </a:p>
          <a:p>
            <a:pPr marL="457200" lvl="0" indent="-304800" algn="l" rtl="0">
              <a:lnSpc>
                <a:spcPct val="115000"/>
              </a:lnSpc>
              <a:spcBef>
                <a:spcPts val="0"/>
              </a:spcBef>
              <a:spcAft>
                <a:spcPts val="0"/>
              </a:spcAft>
              <a:buClr>
                <a:srgbClr val="333333"/>
              </a:buClr>
              <a:buSzPts val="1200"/>
              <a:buFont typeface="Montserrat"/>
              <a:buChar char="●"/>
            </a:pPr>
            <a:r>
              <a:rPr lang="en-US" sz="1200">
                <a:solidFill>
                  <a:srgbClr val="333333"/>
                </a:solidFill>
                <a:highlight>
                  <a:srgbClr val="FFFFFF"/>
                </a:highlight>
                <a:latin typeface="Montserrat"/>
                <a:ea typeface="Montserrat"/>
                <a:cs typeface="Montserrat"/>
                <a:sym typeface="Montserrat"/>
              </a:rPr>
              <a:t>Re-pave and re-surface parking lots and driveways</a:t>
            </a:r>
            <a:endParaRPr sz="1200">
              <a:solidFill>
                <a:srgbClr val="333333"/>
              </a:solidFill>
              <a:highlight>
                <a:srgbClr val="FFFFFF"/>
              </a:highlight>
              <a:latin typeface="Montserrat"/>
              <a:ea typeface="Montserrat"/>
              <a:cs typeface="Montserrat"/>
              <a:sym typeface="Montserrat"/>
            </a:endParaRPr>
          </a:p>
          <a:p>
            <a:pPr marL="457200" lvl="0" indent="-304800" algn="l" rtl="0">
              <a:lnSpc>
                <a:spcPct val="115000"/>
              </a:lnSpc>
              <a:spcBef>
                <a:spcPts val="0"/>
              </a:spcBef>
              <a:spcAft>
                <a:spcPts val="0"/>
              </a:spcAft>
              <a:buClr>
                <a:srgbClr val="333333"/>
              </a:buClr>
              <a:buSzPts val="1200"/>
              <a:buFont typeface="Montserrat"/>
              <a:buChar char="●"/>
            </a:pPr>
            <a:r>
              <a:rPr lang="en-US" sz="1200">
                <a:solidFill>
                  <a:srgbClr val="333333"/>
                </a:solidFill>
                <a:highlight>
                  <a:srgbClr val="FFFFFF"/>
                </a:highlight>
                <a:latin typeface="Montserrat"/>
                <a:ea typeface="Montserrat"/>
                <a:cs typeface="Montserrat"/>
                <a:sym typeface="Montserrat"/>
              </a:rPr>
              <a:t>Add, replace and/or repair existing playground equipment</a:t>
            </a:r>
            <a:endParaRPr sz="1200">
              <a:solidFill>
                <a:srgbClr val="333333"/>
              </a:solidFill>
              <a:highlight>
                <a:srgbClr val="FFFFFF"/>
              </a:highlight>
              <a:latin typeface="Montserrat"/>
              <a:ea typeface="Montserrat"/>
              <a:cs typeface="Montserrat"/>
              <a:sym typeface="Montserrat"/>
            </a:endParaRPr>
          </a:p>
          <a:p>
            <a:pPr marL="0" lvl="0" indent="0" algn="l" rtl="0">
              <a:spcBef>
                <a:spcPts val="1200"/>
              </a:spcBef>
              <a:spcAft>
                <a:spcPts val="0"/>
              </a:spcAft>
              <a:buNone/>
            </a:pPr>
            <a:endParaRPr sz="1200">
              <a:solidFill>
                <a:srgbClr val="333333"/>
              </a:solidFill>
              <a:highlight>
                <a:srgbClr val="FFFFFF"/>
              </a:highlight>
              <a:latin typeface="Montserrat"/>
              <a:ea typeface="Montserrat"/>
              <a:cs typeface="Montserrat"/>
              <a:sym typeface="Montserrat"/>
            </a:endParaRPr>
          </a:p>
        </p:txBody>
      </p:sp>
      <p:sp>
        <p:nvSpPr>
          <p:cNvPr id="234" name="Google Shape;234;p31"/>
          <p:cNvSpPr txBox="1"/>
          <p:nvPr/>
        </p:nvSpPr>
        <p:spPr>
          <a:xfrm>
            <a:off x="636600" y="853125"/>
            <a:ext cx="5343300" cy="284700"/>
          </a:xfrm>
          <a:prstGeom prst="rect">
            <a:avLst/>
          </a:prstGeom>
          <a:noFill/>
          <a:ln>
            <a:noFill/>
          </a:ln>
        </p:spPr>
        <p:txBody>
          <a:bodyPr spcFirstLastPara="1" wrap="square" lIns="19050" tIns="19050" rIns="19050" bIns="19050" anchor="ctr" anchorCtr="0">
            <a:spAutoFit/>
          </a:bodyPr>
          <a:lstStyle/>
          <a:p>
            <a:pPr marL="0" lvl="0" indent="0" algn="l" rtl="0">
              <a:spcBef>
                <a:spcPts val="0"/>
              </a:spcBef>
              <a:spcAft>
                <a:spcPts val="0"/>
              </a:spcAft>
              <a:buNone/>
            </a:pPr>
            <a:r>
              <a:rPr lang="en-US" sz="1600" b="1">
                <a:solidFill>
                  <a:srgbClr val="333333"/>
                </a:solidFill>
                <a:highlight>
                  <a:srgbClr val="FFFFFF"/>
                </a:highlight>
                <a:latin typeface="Montserrat"/>
                <a:ea typeface="Montserrat"/>
                <a:cs typeface="Montserrat"/>
                <a:sym typeface="Montserrat"/>
              </a:rPr>
              <a:t>Total Budget*: $29.5 million</a:t>
            </a:r>
            <a:endParaRPr sz="1600" b="1">
              <a:solidFill>
                <a:srgbClr val="333333"/>
              </a:solidFill>
              <a:highlight>
                <a:srgbClr val="FFFFFF"/>
              </a:highlight>
              <a:latin typeface="Montserrat"/>
              <a:ea typeface="Montserrat"/>
              <a:cs typeface="Montserrat"/>
              <a:sym typeface="Montserrat"/>
            </a:endParaRPr>
          </a:p>
        </p:txBody>
      </p:sp>
      <p:sp>
        <p:nvSpPr>
          <p:cNvPr id="235" name="Google Shape;235;p31"/>
          <p:cNvSpPr txBox="1"/>
          <p:nvPr/>
        </p:nvSpPr>
        <p:spPr>
          <a:xfrm>
            <a:off x="606475" y="4602425"/>
            <a:ext cx="7494300" cy="238500"/>
          </a:xfrm>
          <a:prstGeom prst="rect">
            <a:avLst/>
          </a:prstGeom>
          <a:noFill/>
          <a:ln>
            <a:noFill/>
          </a:ln>
        </p:spPr>
        <p:txBody>
          <a:bodyPr spcFirstLastPara="1" wrap="square" lIns="19050" tIns="19050" rIns="19050" bIns="19050" anchor="ctr" anchorCtr="0">
            <a:spAutoFit/>
          </a:bodyPr>
          <a:lstStyle/>
          <a:p>
            <a:pPr marL="0" lvl="0" indent="0" algn="l" rtl="0">
              <a:spcBef>
                <a:spcPts val="0"/>
              </a:spcBef>
              <a:spcAft>
                <a:spcPts val="0"/>
              </a:spcAft>
              <a:buNone/>
            </a:pPr>
            <a:r>
              <a:rPr lang="en-US" sz="1300" b="1" i="1">
                <a:solidFill>
                  <a:srgbClr val="333333"/>
                </a:solidFill>
                <a:highlight>
                  <a:srgbClr val="FFFFFF"/>
                </a:highlight>
                <a:latin typeface="Montserrat"/>
                <a:ea typeface="Montserrat"/>
                <a:cs typeface="Montserrat"/>
                <a:sym typeface="Montserrat"/>
              </a:rPr>
              <a:t>*Includes architectural, engineering, surveys, permits, construction costs and FF&amp;E</a:t>
            </a:r>
            <a:endParaRPr sz="1300" b="1" i="1">
              <a:solidFill>
                <a:srgbClr val="333333"/>
              </a:solidFill>
              <a:highlight>
                <a:srgbClr val="FFFFFF"/>
              </a:highlight>
              <a:latin typeface="Montserrat"/>
              <a:ea typeface="Montserrat"/>
              <a:cs typeface="Montserrat"/>
              <a:sym typeface="Montserrat"/>
            </a:endParaRPr>
          </a:p>
        </p:txBody>
      </p:sp>
      <p:pic>
        <p:nvPicPr>
          <p:cNvPr id="236" name="Google Shape;236;p31"/>
          <p:cNvPicPr preferRelativeResize="0"/>
          <p:nvPr/>
        </p:nvPicPr>
        <p:blipFill>
          <a:blip r:embed="rId3">
            <a:alphaModFix/>
          </a:blip>
          <a:stretch>
            <a:fillRect/>
          </a:stretch>
        </p:blipFill>
        <p:spPr>
          <a:xfrm>
            <a:off x="5479475" y="1585572"/>
            <a:ext cx="3250176" cy="2397965"/>
          </a:xfrm>
          <a:prstGeom prst="rect">
            <a:avLst/>
          </a:prstGeom>
          <a:noFill/>
          <a:ln>
            <a:noFill/>
          </a:ln>
          <a:effectLst>
            <a:outerShdw blurRad="385763" dist="19050" dir="5400000" algn="bl" rotWithShape="0">
              <a:srgbClr val="595959">
                <a:alpha val="5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2"/>
          <p:cNvSpPr txBox="1">
            <a:spLocks noGrp="1"/>
          </p:cNvSpPr>
          <p:nvPr>
            <p:ph type="body" idx="1"/>
          </p:nvPr>
        </p:nvSpPr>
        <p:spPr>
          <a:xfrm>
            <a:off x="606476" y="312173"/>
            <a:ext cx="7931100" cy="388800"/>
          </a:xfrm>
          <a:prstGeom prst="rect">
            <a:avLst/>
          </a:prstGeom>
          <a:noFill/>
          <a:ln>
            <a:noFill/>
          </a:ln>
        </p:spPr>
        <p:txBody>
          <a:bodyPr spcFirstLastPara="1" wrap="square" lIns="34275" tIns="17150" rIns="34275" bIns="17150" anchor="t" anchorCtr="0">
            <a:spAutoFit/>
          </a:bodyPr>
          <a:lstStyle/>
          <a:p>
            <a:pPr marL="0" lvl="0" indent="0" algn="l" rtl="0">
              <a:lnSpc>
                <a:spcPct val="100000"/>
              </a:lnSpc>
              <a:spcBef>
                <a:spcPts val="0"/>
              </a:spcBef>
              <a:spcAft>
                <a:spcPts val="0"/>
              </a:spcAft>
              <a:buClr>
                <a:srgbClr val="253667"/>
              </a:buClr>
              <a:buSzPts val="2300"/>
              <a:buFont typeface="Montserrat"/>
              <a:buNone/>
            </a:pPr>
            <a:r>
              <a:rPr lang="en-US"/>
              <a:t>ALA-Euclid Project Budget</a:t>
            </a:r>
            <a:endParaRPr/>
          </a:p>
        </p:txBody>
      </p:sp>
      <p:pic>
        <p:nvPicPr>
          <p:cNvPr id="242" name="Google Shape;242;p32"/>
          <p:cNvPicPr preferRelativeResize="0"/>
          <p:nvPr/>
        </p:nvPicPr>
        <p:blipFill>
          <a:blip r:embed="rId3">
            <a:alphaModFix/>
          </a:blip>
          <a:stretch>
            <a:fillRect/>
          </a:stretch>
        </p:blipFill>
        <p:spPr>
          <a:xfrm>
            <a:off x="370400" y="829150"/>
            <a:ext cx="8006548" cy="381624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33"/>
          <p:cNvPicPr preferRelativeResize="0"/>
          <p:nvPr/>
        </p:nvPicPr>
        <p:blipFill>
          <a:blip r:embed="rId3">
            <a:alphaModFix/>
          </a:blip>
          <a:stretch>
            <a:fillRect/>
          </a:stretch>
        </p:blipFill>
        <p:spPr>
          <a:xfrm>
            <a:off x="650400" y="923725"/>
            <a:ext cx="4481554" cy="3749274"/>
          </a:xfrm>
          <a:prstGeom prst="rect">
            <a:avLst/>
          </a:prstGeom>
          <a:noFill/>
          <a:ln>
            <a:noFill/>
          </a:ln>
        </p:spPr>
      </p:pic>
      <p:sp>
        <p:nvSpPr>
          <p:cNvPr id="248" name="Google Shape;248;p33"/>
          <p:cNvSpPr txBox="1">
            <a:spLocks noGrp="1"/>
          </p:cNvSpPr>
          <p:nvPr>
            <p:ph type="body" idx="1"/>
          </p:nvPr>
        </p:nvSpPr>
        <p:spPr>
          <a:xfrm>
            <a:off x="606476" y="312173"/>
            <a:ext cx="7931100" cy="388800"/>
          </a:xfrm>
          <a:prstGeom prst="rect">
            <a:avLst/>
          </a:prstGeom>
          <a:noFill/>
          <a:ln>
            <a:noFill/>
          </a:ln>
        </p:spPr>
        <p:txBody>
          <a:bodyPr spcFirstLastPara="1" wrap="square" lIns="34275" tIns="17150" rIns="34275" bIns="17150" anchor="t" anchorCtr="0">
            <a:spAutoFit/>
          </a:bodyPr>
          <a:lstStyle/>
          <a:p>
            <a:pPr marL="0" lvl="0" indent="0" algn="l" rtl="0">
              <a:lnSpc>
                <a:spcPct val="100000"/>
              </a:lnSpc>
              <a:spcBef>
                <a:spcPts val="0"/>
              </a:spcBef>
              <a:spcAft>
                <a:spcPts val="0"/>
              </a:spcAft>
              <a:buClr>
                <a:srgbClr val="253667"/>
              </a:buClr>
              <a:buSzPts val="2300"/>
              <a:buFont typeface="Montserrat"/>
              <a:buNone/>
            </a:pPr>
            <a:r>
              <a:rPr lang="en-US"/>
              <a:t>Facilities Available for Repurposing</a:t>
            </a:r>
            <a:endParaRPr/>
          </a:p>
        </p:txBody>
      </p:sp>
      <p:sp>
        <p:nvSpPr>
          <p:cNvPr id="249" name="Google Shape;249;p33"/>
          <p:cNvSpPr txBox="1"/>
          <p:nvPr/>
        </p:nvSpPr>
        <p:spPr>
          <a:xfrm>
            <a:off x="5340400" y="923725"/>
            <a:ext cx="3156000" cy="885000"/>
          </a:xfrm>
          <a:prstGeom prst="rect">
            <a:avLst/>
          </a:prstGeom>
          <a:noFill/>
          <a:ln>
            <a:noFill/>
          </a:ln>
        </p:spPr>
        <p:txBody>
          <a:bodyPr spcFirstLastPara="1" wrap="square" lIns="19050" tIns="19050" rIns="19050" bIns="19050" anchor="ctr" anchorCtr="0">
            <a:spAutoFit/>
          </a:bodyPr>
          <a:lstStyle/>
          <a:p>
            <a:pPr marL="0" lvl="0" indent="0" algn="l" rtl="0">
              <a:spcBef>
                <a:spcPts val="0"/>
              </a:spcBef>
              <a:spcAft>
                <a:spcPts val="0"/>
              </a:spcAft>
              <a:buNone/>
            </a:pPr>
            <a:r>
              <a:rPr lang="en-US" sz="1100">
                <a:solidFill>
                  <a:schemeClr val="dk1"/>
                </a:solidFill>
                <a:latin typeface="Montserrat"/>
                <a:ea typeface="Montserrat"/>
                <a:cs typeface="Montserrat"/>
                <a:sym typeface="Montserrat"/>
              </a:rPr>
              <a:t>The decision to Rightsize means that we have facilities available for </a:t>
            </a:r>
            <a:r>
              <a:rPr lang="en-US" sz="1100" b="1">
                <a:solidFill>
                  <a:schemeClr val="dk1"/>
                </a:solidFill>
                <a:latin typeface="Montserrat"/>
                <a:ea typeface="Montserrat"/>
                <a:cs typeface="Montserrat"/>
                <a:sym typeface="Montserrat"/>
              </a:rPr>
              <a:t>repurposing</a:t>
            </a:r>
            <a:r>
              <a:rPr lang="en-US" sz="1100">
                <a:solidFill>
                  <a:schemeClr val="dk1"/>
                </a:solidFill>
                <a:latin typeface="Montserrat"/>
                <a:ea typeface="Montserrat"/>
                <a:cs typeface="Montserrat"/>
                <a:sym typeface="Montserrat"/>
              </a:rPr>
              <a:t>. Here’s a current list of the facilities available for repurposing including previously available facilities / properties:</a:t>
            </a:r>
            <a:endParaRPr sz="1100">
              <a:solidFill>
                <a:schemeClr val="dk1"/>
              </a:solidFill>
              <a:latin typeface="Montserrat"/>
              <a:ea typeface="Montserrat"/>
              <a:cs typeface="Montserrat"/>
              <a:sym typeface="Montserrat"/>
            </a:endParaRPr>
          </a:p>
        </p:txBody>
      </p:sp>
      <p:sp>
        <p:nvSpPr>
          <p:cNvPr id="250" name="Google Shape;250;p33"/>
          <p:cNvSpPr txBox="1"/>
          <p:nvPr/>
        </p:nvSpPr>
        <p:spPr>
          <a:xfrm>
            <a:off x="5340400" y="2010750"/>
            <a:ext cx="1584300" cy="1577700"/>
          </a:xfrm>
          <a:prstGeom prst="rect">
            <a:avLst/>
          </a:prstGeom>
          <a:noFill/>
          <a:ln>
            <a:noFill/>
          </a:ln>
        </p:spPr>
        <p:txBody>
          <a:bodyPr spcFirstLastPara="1" wrap="square" lIns="19050" tIns="19050" rIns="19050" bIns="19050" anchor="ctr" anchorCtr="0">
            <a:spAutoFit/>
          </a:bodyPr>
          <a:lstStyle/>
          <a:p>
            <a:pPr marL="457200" lvl="0" indent="-292100" algn="l" rtl="0">
              <a:lnSpc>
                <a:spcPct val="100000"/>
              </a:lnSpc>
              <a:spcBef>
                <a:spcPts val="0"/>
              </a:spcBef>
              <a:spcAft>
                <a:spcPts val="0"/>
              </a:spcAft>
              <a:buClr>
                <a:schemeClr val="dk1"/>
              </a:buClr>
              <a:buSzPts val="1000"/>
              <a:buFont typeface="Montserrat SemiBold"/>
              <a:buChar char="●"/>
            </a:pPr>
            <a:r>
              <a:rPr lang="en-US" sz="1000">
                <a:solidFill>
                  <a:schemeClr val="dk1"/>
                </a:solidFill>
                <a:latin typeface="Montserrat SemiBold"/>
                <a:ea typeface="Montserrat SemiBold"/>
                <a:cs typeface="Montserrat SemiBold"/>
                <a:sym typeface="Montserrat SemiBold"/>
              </a:rPr>
              <a:t>Baskin*</a:t>
            </a:r>
            <a:endParaRPr sz="1000">
              <a:solidFill>
                <a:schemeClr val="dk1"/>
              </a:solidFill>
              <a:latin typeface="Montserrat SemiBold"/>
              <a:ea typeface="Montserrat SemiBold"/>
              <a:cs typeface="Montserrat SemiBold"/>
              <a:sym typeface="Montserrat SemiBold"/>
            </a:endParaRPr>
          </a:p>
          <a:p>
            <a:pPr marL="457200" lvl="0" indent="-292100" algn="l" rtl="0">
              <a:lnSpc>
                <a:spcPct val="100000"/>
              </a:lnSpc>
              <a:spcBef>
                <a:spcPts val="0"/>
              </a:spcBef>
              <a:spcAft>
                <a:spcPts val="0"/>
              </a:spcAft>
              <a:buClr>
                <a:schemeClr val="dk1"/>
              </a:buClr>
              <a:buSzPts val="1000"/>
              <a:buFont typeface="Montserrat SemiBold"/>
              <a:buChar char="●"/>
            </a:pPr>
            <a:r>
              <a:rPr lang="en-US" sz="1000">
                <a:solidFill>
                  <a:schemeClr val="dk1"/>
                </a:solidFill>
                <a:latin typeface="Montserrat SemiBold"/>
                <a:ea typeface="Montserrat SemiBold"/>
                <a:cs typeface="Montserrat SemiBold"/>
                <a:sym typeface="Montserrat SemiBold"/>
              </a:rPr>
              <a:t>Bowie</a:t>
            </a:r>
            <a:endParaRPr sz="1000">
              <a:solidFill>
                <a:schemeClr val="dk1"/>
              </a:solidFill>
              <a:latin typeface="Montserrat SemiBold"/>
              <a:ea typeface="Montserrat SemiBold"/>
              <a:cs typeface="Montserrat SemiBold"/>
              <a:sym typeface="Montserrat SemiBold"/>
            </a:endParaRPr>
          </a:p>
          <a:p>
            <a:pPr marL="457200" lvl="0" indent="-292100" algn="l" rtl="0">
              <a:lnSpc>
                <a:spcPct val="100000"/>
              </a:lnSpc>
              <a:spcBef>
                <a:spcPts val="0"/>
              </a:spcBef>
              <a:spcAft>
                <a:spcPts val="0"/>
              </a:spcAft>
              <a:buClr>
                <a:schemeClr val="dk1"/>
              </a:buClr>
              <a:buSzPts val="1000"/>
              <a:buFont typeface="Montserrat SemiBold"/>
              <a:buChar char="●"/>
            </a:pPr>
            <a:r>
              <a:rPr lang="en-US" sz="1000">
                <a:solidFill>
                  <a:schemeClr val="dk1"/>
                </a:solidFill>
                <a:latin typeface="Montserrat SemiBold"/>
                <a:ea typeface="Montserrat SemiBold"/>
                <a:cs typeface="Montserrat SemiBold"/>
                <a:sym typeface="Montserrat SemiBold"/>
              </a:rPr>
              <a:t>Burnet </a:t>
            </a:r>
            <a:endParaRPr sz="1000">
              <a:solidFill>
                <a:schemeClr val="dk1"/>
              </a:solidFill>
              <a:latin typeface="Montserrat SemiBold"/>
              <a:ea typeface="Montserrat SemiBold"/>
              <a:cs typeface="Montserrat SemiBold"/>
              <a:sym typeface="Montserrat SemiBold"/>
            </a:endParaRPr>
          </a:p>
          <a:p>
            <a:pPr marL="457200" lvl="0" indent="-292100" algn="l" rtl="0">
              <a:lnSpc>
                <a:spcPct val="100000"/>
              </a:lnSpc>
              <a:spcBef>
                <a:spcPts val="0"/>
              </a:spcBef>
              <a:spcAft>
                <a:spcPts val="0"/>
              </a:spcAft>
              <a:buClr>
                <a:schemeClr val="dk1"/>
              </a:buClr>
              <a:buSzPts val="1000"/>
              <a:buFont typeface="Montserrat SemiBold"/>
              <a:buChar char="●"/>
            </a:pPr>
            <a:r>
              <a:rPr lang="en-US" sz="1000">
                <a:solidFill>
                  <a:schemeClr val="dk1"/>
                </a:solidFill>
                <a:latin typeface="Montserrat SemiBold"/>
                <a:ea typeface="Montserrat SemiBold"/>
                <a:cs typeface="Montserrat SemiBold"/>
                <a:sym typeface="Montserrat SemiBold"/>
              </a:rPr>
              <a:t>Carroll*</a:t>
            </a:r>
            <a:endParaRPr sz="1000">
              <a:solidFill>
                <a:schemeClr val="dk1"/>
              </a:solidFill>
              <a:latin typeface="Montserrat SemiBold"/>
              <a:ea typeface="Montserrat SemiBold"/>
              <a:cs typeface="Montserrat SemiBold"/>
              <a:sym typeface="Montserrat SemiBold"/>
            </a:endParaRPr>
          </a:p>
          <a:p>
            <a:pPr marL="457200" lvl="0" indent="-292100" algn="l" rtl="0">
              <a:lnSpc>
                <a:spcPct val="100000"/>
              </a:lnSpc>
              <a:spcBef>
                <a:spcPts val="0"/>
              </a:spcBef>
              <a:spcAft>
                <a:spcPts val="0"/>
              </a:spcAft>
              <a:buClr>
                <a:schemeClr val="dk1"/>
              </a:buClr>
              <a:buSzPts val="1000"/>
              <a:buFont typeface="Montserrat SemiBold"/>
              <a:buChar char="●"/>
            </a:pPr>
            <a:r>
              <a:rPr lang="en-US" sz="1000">
                <a:solidFill>
                  <a:schemeClr val="dk1"/>
                </a:solidFill>
                <a:latin typeface="Montserrat SemiBold"/>
                <a:ea typeface="Montserrat SemiBold"/>
                <a:cs typeface="Montserrat SemiBold"/>
                <a:sym typeface="Montserrat SemiBold"/>
              </a:rPr>
              <a:t>Douglass</a:t>
            </a:r>
            <a:endParaRPr sz="1000">
              <a:solidFill>
                <a:schemeClr val="dk1"/>
              </a:solidFill>
              <a:latin typeface="Montserrat SemiBold"/>
              <a:ea typeface="Montserrat SemiBold"/>
              <a:cs typeface="Montserrat SemiBold"/>
              <a:sym typeface="Montserrat SemiBold"/>
            </a:endParaRPr>
          </a:p>
          <a:p>
            <a:pPr marL="457200" lvl="0" indent="-292100" algn="l" rtl="0">
              <a:lnSpc>
                <a:spcPct val="100000"/>
              </a:lnSpc>
              <a:spcBef>
                <a:spcPts val="0"/>
              </a:spcBef>
              <a:spcAft>
                <a:spcPts val="0"/>
              </a:spcAft>
              <a:buClr>
                <a:schemeClr val="dk1"/>
              </a:buClr>
              <a:buSzPts val="1000"/>
              <a:buFont typeface="Montserrat SemiBold"/>
              <a:buChar char="●"/>
            </a:pPr>
            <a:r>
              <a:rPr lang="en-US" sz="1000">
                <a:solidFill>
                  <a:schemeClr val="dk1"/>
                </a:solidFill>
                <a:latin typeface="Montserrat SemiBold"/>
                <a:ea typeface="Montserrat SemiBold"/>
                <a:cs typeface="Montserrat SemiBold"/>
                <a:sym typeface="Montserrat SemiBold"/>
              </a:rPr>
              <a:t>Estrada</a:t>
            </a:r>
            <a:endParaRPr sz="1000">
              <a:solidFill>
                <a:schemeClr val="dk1"/>
              </a:solidFill>
              <a:latin typeface="Montserrat SemiBold"/>
              <a:ea typeface="Montserrat SemiBold"/>
              <a:cs typeface="Montserrat SemiBold"/>
              <a:sym typeface="Montserrat SemiBold"/>
            </a:endParaRPr>
          </a:p>
          <a:p>
            <a:pPr marL="457200" lvl="0" indent="-292100" algn="l" rtl="0">
              <a:lnSpc>
                <a:spcPct val="100000"/>
              </a:lnSpc>
              <a:spcBef>
                <a:spcPts val="0"/>
              </a:spcBef>
              <a:spcAft>
                <a:spcPts val="0"/>
              </a:spcAft>
              <a:buClr>
                <a:schemeClr val="dk1"/>
              </a:buClr>
              <a:buSzPts val="1000"/>
              <a:buFont typeface="Montserrat SemiBold"/>
              <a:buChar char="●"/>
            </a:pPr>
            <a:r>
              <a:rPr lang="en-US" sz="1000">
                <a:solidFill>
                  <a:schemeClr val="dk1"/>
                </a:solidFill>
                <a:latin typeface="Montserrat SemiBold"/>
                <a:ea typeface="Montserrat SemiBold"/>
                <a:cs typeface="Montserrat SemiBold"/>
                <a:sym typeface="Montserrat SemiBold"/>
              </a:rPr>
              <a:t>Foster</a:t>
            </a:r>
            <a:endParaRPr sz="1000">
              <a:solidFill>
                <a:schemeClr val="dk1"/>
              </a:solidFill>
              <a:latin typeface="Montserrat SemiBold"/>
              <a:ea typeface="Montserrat SemiBold"/>
              <a:cs typeface="Montserrat SemiBold"/>
              <a:sym typeface="Montserrat SemiBold"/>
            </a:endParaRPr>
          </a:p>
          <a:p>
            <a:pPr marL="457200" lvl="0" indent="-292100" algn="l" rtl="0">
              <a:lnSpc>
                <a:spcPct val="100000"/>
              </a:lnSpc>
              <a:spcBef>
                <a:spcPts val="0"/>
              </a:spcBef>
              <a:spcAft>
                <a:spcPts val="0"/>
              </a:spcAft>
              <a:buClr>
                <a:schemeClr val="dk1"/>
              </a:buClr>
              <a:buSzPts val="1000"/>
              <a:buFont typeface="Montserrat SemiBold"/>
              <a:buChar char="●"/>
            </a:pPr>
            <a:r>
              <a:rPr lang="en-US" sz="1000">
                <a:solidFill>
                  <a:schemeClr val="dk1"/>
                </a:solidFill>
                <a:latin typeface="Montserrat SemiBold"/>
                <a:ea typeface="Montserrat SemiBold"/>
                <a:cs typeface="Montserrat SemiBold"/>
                <a:sym typeface="Montserrat SemiBold"/>
              </a:rPr>
              <a:t>Gates </a:t>
            </a:r>
            <a:endParaRPr sz="1000">
              <a:solidFill>
                <a:schemeClr val="dk1"/>
              </a:solidFill>
              <a:latin typeface="Montserrat SemiBold"/>
              <a:ea typeface="Montserrat SemiBold"/>
              <a:cs typeface="Montserrat SemiBold"/>
              <a:sym typeface="Montserrat SemiBold"/>
            </a:endParaRPr>
          </a:p>
          <a:p>
            <a:pPr marL="457200" lvl="0" indent="-292100" algn="l" rtl="0">
              <a:lnSpc>
                <a:spcPct val="100000"/>
              </a:lnSpc>
              <a:spcBef>
                <a:spcPts val="0"/>
              </a:spcBef>
              <a:spcAft>
                <a:spcPts val="0"/>
              </a:spcAft>
              <a:buClr>
                <a:schemeClr val="dk1"/>
              </a:buClr>
              <a:buSzPts val="1000"/>
              <a:buFont typeface="Montserrat SemiBold"/>
              <a:buChar char="●"/>
            </a:pPr>
            <a:r>
              <a:rPr lang="en-US" sz="1000">
                <a:solidFill>
                  <a:schemeClr val="dk1"/>
                </a:solidFill>
                <a:latin typeface="Montserrat SemiBold"/>
                <a:ea typeface="Montserrat SemiBold"/>
                <a:cs typeface="Montserrat SemiBold"/>
                <a:sym typeface="Montserrat SemiBold"/>
              </a:rPr>
              <a:t>Highland Park</a:t>
            </a:r>
            <a:endParaRPr sz="1000">
              <a:solidFill>
                <a:schemeClr val="dk1"/>
              </a:solidFill>
              <a:latin typeface="Montserrat SemiBold"/>
              <a:ea typeface="Montserrat SemiBold"/>
              <a:cs typeface="Montserrat SemiBold"/>
              <a:sym typeface="Montserrat SemiBold"/>
            </a:endParaRPr>
          </a:p>
          <a:p>
            <a:pPr marL="457200" lvl="0" indent="-292100" algn="l" rtl="0">
              <a:lnSpc>
                <a:spcPct val="100000"/>
              </a:lnSpc>
              <a:spcBef>
                <a:spcPts val="0"/>
              </a:spcBef>
              <a:spcAft>
                <a:spcPts val="0"/>
              </a:spcAft>
              <a:buClr>
                <a:schemeClr val="dk1"/>
              </a:buClr>
              <a:buSzPts val="1000"/>
              <a:buFont typeface="Montserrat SemiBold"/>
              <a:buChar char="●"/>
            </a:pPr>
            <a:r>
              <a:rPr lang="en-US" sz="1000">
                <a:solidFill>
                  <a:schemeClr val="dk1"/>
                </a:solidFill>
                <a:latin typeface="Montserrat SemiBold"/>
                <a:ea typeface="Montserrat SemiBold"/>
                <a:cs typeface="Montserrat SemiBold"/>
                <a:sym typeface="Montserrat SemiBold"/>
              </a:rPr>
              <a:t>Huppertz </a:t>
            </a:r>
            <a:endParaRPr sz="1000">
              <a:solidFill>
                <a:schemeClr val="dk1"/>
              </a:solidFill>
              <a:latin typeface="Montserrat SemiBold"/>
              <a:ea typeface="Montserrat SemiBold"/>
              <a:cs typeface="Montserrat SemiBold"/>
              <a:sym typeface="Montserrat SemiBold"/>
            </a:endParaRPr>
          </a:p>
        </p:txBody>
      </p:sp>
      <p:sp>
        <p:nvSpPr>
          <p:cNvPr id="251" name="Google Shape;251;p33"/>
          <p:cNvSpPr txBox="1"/>
          <p:nvPr/>
        </p:nvSpPr>
        <p:spPr>
          <a:xfrm>
            <a:off x="7235875" y="2010750"/>
            <a:ext cx="1584300" cy="1577700"/>
          </a:xfrm>
          <a:prstGeom prst="rect">
            <a:avLst/>
          </a:prstGeom>
          <a:noFill/>
          <a:ln>
            <a:noFill/>
          </a:ln>
        </p:spPr>
        <p:txBody>
          <a:bodyPr spcFirstLastPara="1" wrap="square" lIns="19050" tIns="19050" rIns="19050" bIns="19050" anchor="ctr" anchorCtr="0">
            <a:spAutoFit/>
          </a:bodyPr>
          <a:lstStyle/>
          <a:p>
            <a:pPr marL="457200" lvl="0" indent="-292100" algn="l" rtl="0">
              <a:lnSpc>
                <a:spcPct val="100000"/>
              </a:lnSpc>
              <a:spcBef>
                <a:spcPts val="0"/>
              </a:spcBef>
              <a:spcAft>
                <a:spcPts val="0"/>
              </a:spcAft>
              <a:buClr>
                <a:schemeClr val="dk1"/>
              </a:buClr>
              <a:buSzPts val="1000"/>
              <a:buFont typeface="Montserrat SemiBold"/>
              <a:buChar char="●"/>
            </a:pPr>
            <a:r>
              <a:rPr lang="en-US" sz="1000">
                <a:solidFill>
                  <a:schemeClr val="dk1"/>
                </a:solidFill>
                <a:latin typeface="Montserrat SemiBold"/>
                <a:ea typeface="Montserrat SemiBold"/>
                <a:cs typeface="Montserrat SemiBold"/>
                <a:sym typeface="Montserrat SemiBold"/>
              </a:rPr>
              <a:t>Kelly*</a:t>
            </a:r>
            <a:endParaRPr sz="1000">
              <a:solidFill>
                <a:schemeClr val="dk1"/>
              </a:solidFill>
              <a:latin typeface="Montserrat SemiBold"/>
              <a:ea typeface="Montserrat SemiBold"/>
              <a:cs typeface="Montserrat SemiBold"/>
              <a:sym typeface="Montserrat SemiBold"/>
            </a:endParaRPr>
          </a:p>
          <a:p>
            <a:pPr marL="457200" lvl="0" indent="-292100" algn="l" rtl="0">
              <a:lnSpc>
                <a:spcPct val="100000"/>
              </a:lnSpc>
              <a:spcBef>
                <a:spcPts val="0"/>
              </a:spcBef>
              <a:spcAft>
                <a:spcPts val="0"/>
              </a:spcAft>
              <a:buClr>
                <a:schemeClr val="dk1"/>
              </a:buClr>
              <a:buSzPts val="1000"/>
              <a:buFont typeface="Montserrat SemiBold"/>
              <a:buChar char="●"/>
            </a:pPr>
            <a:r>
              <a:rPr lang="en-US" sz="1000">
                <a:solidFill>
                  <a:schemeClr val="dk1"/>
                </a:solidFill>
                <a:latin typeface="Montserrat SemiBold"/>
                <a:ea typeface="Montserrat SemiBold"/>
                <a:cs typeface="Montserrat SemiBold"/>
                <a:sym typeface="Montserrat SemiBold"/>
              </a:rPr>
              <a:t>Knox </a:t>
            </a:r>
            <a:endParaRPr sz="1000">
              <a:solidFill>
                <a:schemeClr val="dk1"/>
              </a:solidFill>
              <a:latin typeface="Montserrat SemiBold"/>
              <a:ea typeface="Montserrat SemiBold"/>
              <a:cs typeface="Montserrat SemiBold"/>
              <a:sym typeface="Montserrat SemiBold"/>
            </a:endParaRPr>
          </a:p>
          <a:p>
            <a:pPr marL="457200" lvl="0" indent="-292100" algn="l" rtl="0">
              <a:lnSpc>
                <a:spcPct val="100000"/>
              </a:lnSpc>
              <a:spcBef>
                <a:spcPts val="0"/>
              </a:spcBef>
              <a:spcAft>
                <a:spcPts val="0"/>
              </a:spcAft>
              <a:buClr>
                <a:schemeClr val="dk1"/>
              </a:buClr>
              <a:buSzPts val="1000"/>
              <a:buFont typeface="Montserrat SemiBold"/>
              <a:buChar char="●"/>
            </a:pPr>
            <a:r>
              <a:rPr lang="en-US" sz="1000">
                <a:solidFill>
                  <a:schemeClr val="dk1"/>
                </a:solidFill>
                <a:latin typeface="Montserrat SemiBold"/>
                <a:ea typeface="Montserrat SemiBold"/>
                <a:cs typeface="Montserrat SemiBold"/>
                <a:sym typeface="Montserrat SemiBold"/>
              </a:rPr>
              <a:t>Lamar</a:t>
            </a:r>
            <a:endParaRPr sz="1000">
              <a:solidFill>
                <a:schemeClr val="dk1"/>
              </a:solidFill>
              <a:latin typeface="Montserrat SemiBold"/>
              <a:ea typeface="Montserrat SemiBold"/>
              <a:cs typeface="Montserrat SemiBold"/>
              <a:sym typeface="Montserrat SemiBold"/>
            </a:endParaRPr>
          </a:p>
          <a:p>
            <a:pPr marL="457200" lvl="0" indent="-292100" algn="l" rtl="0">
              <a:lnSpc>
                <a:spcPct val="100000"/>
              </a:lnSpc>
              <a:spcBef>
                <a:spcPts val="0"/>
              </a:spcBef>
              <a:spcAft>
                <a:spcPts val="0"/>
              </a:spcAft>
              <a:buClr>
                <a:schemeClr val="dk1"/>
              </a:buClr>
              <a:buSzPts val="1000"/>
              <a:buFont typeface="Montserrat SemiBold"/>
              <a:buChar char="●"/>
            </a:pPr>
            <a:r>
              <a:rPr lang="en-US" sz="1000">
                <a:solidFill>
                  <a:schemeClr val="dk1"/>
                </a:solidFill>
                <a:latin typeface="Montserrat SemiBold"/>
                <a:ea typeface="Montserrat SemiBold"/>
                <a:cs typeface="Montserrat SemiBold"/>
                <a:sym typeface="Montserrat SemiBold"/>
              </a:rPr>
              <a:t>Miller</a:t>
            </a:r>
            <a:endParaRPr sz="1000">
              <a:solidFill>
                <a:schemeClr val="dk1"/>
              </a:solidFill>
              <a:latin typeface="Montserrat SemiBold"/>
              <a:ea typeface="Montserrat SemiBold"/>
              <a:cs typeface="Montserrat SemiBold"/>
              <a:sym typeface="Montserrat SemiBold"/>
            </a:endParaRPr>
          </a:p>
          <a:p>
            <a:pPr marL="457200" lvl="0" indent="-292100" algn="l" rtl="0">
              <a:lnSpc>
                <a:spcPct val="100000"/>
              </a:lnSpc>
              <a:spcBef>
                <a:spcPts val="0"/>
              </a:spcBef>
              <a:spcAft>
                <a:spcPts val="0"/>
              </a:spcAft>
              <a:buClr>
                <a:schemeClr val="dk1"/>
              </a:buClr>
              <a:buSzPts val="1000"/>
              <a:buFont typeface="Montserrat SemiBold"/>
              <a:buChar char="●"/>
            </a:pPr>
            <a:r>
              <a:rPr lang="en-US" sz="1000">
                <a:solidFill>
                  <a:schemeClr val="dk1"/>
                </a:solidFill>
                <a:latin typeface="Montserrat SemiBold"/>
                <a:ea typeface="Montserrat SemiBold"/>
                <a:cs typeface="Montserrat SemiBold"/>
                <a:sym typeface="Montserrat SemiBold"/>
              </a:rPr>
              <a:t>Nelson </a:t>
            </a:r>
            <a:endParaRPr sz="1000">
              <a:solidFill>
                <a:schemeClr val="dk1"/>
              </a:solidFill>
              <a:latin typeface="Montserrat SemiBold"/>
              <a:ea typeface="Montserrat SemiBold"/>
              <a:cs typeface="Montserrat SemiBold"/>
              <a:sym typeface="Montserrat SemiBold"/>
            </a:endParaRPr>
          </a:p>
          <a:p>
            <a:pPr marL="457200" lvl="0" indent="-292100" algn="l" rtl="0">
              <a:lnSpc>
                <a:spcPct val="100000"/>
              </a:lnSpc>
              <a:spcBef>
                <a:spcPts val="0"/>
              </a:spcBef>
              <a:spcAft>
                <a:spcPts val="0"/>
              </a:spcAft>
              <a:buClr>
                <a:schemeClr val="dk1"/>
              </a:buClr>
              <a:buSzPts val="1000"/>
              <a:buFont typeface="Montserrat SemiBold"/>
              <a:buChar char="●"/>
            </a:pPr>
            <a:r>
              <a:rPr lang="en-US" sz="1000">
                <a:solidFill>
                  <a:schemeClr val="dk1"/>
                </a:solidFill>
                <a:latin typeface="Montserrat SemiBold"/>
                <a:ea typeface="Montserrat SemiBold"/>
                <a:cs typeface="Montserrat SemiBold"/>
                <a:sym typeface="Montserrat SemiBold"/>
              </a:rPr>
              <a:t>Pickett </a:t>
            </a:r>
            <a:endParaRPr sz="1000">
              <a:solidFill>
                <a:schemeClr val="dk1"/>
              </a:solidFill>
              <a:latin typeface="Montserrat SemiBold"/>
              <a:ea typeface="Montserrat SemiBold"/>
              <a:cs typeface="Montserrat SemiBold"/>
              <a:sym typeface="Montserrat SemiBold"/>
            </a:endParaRPr>
          </a:p>
          <a:p>
            <a:pPr marL="457200" lvl="0" indent="-292100" algn="l" rtl="0">
              <a:lnSpc>
                <a:spcPct val="100000"/>
              </a:lnSpc>
              <a:spcBef>
                <a:spcPts val="0"/>
              </a:spcBef>
              <a:spcAft>
                <a:spcPts val="0"/>
              </a:spcAft>
              <a:buClr>
                <a:schemeClr val="dk1"/>
              </a:buClr>
              <a:buSzPts val="1000"/>
              <a:buFont typeface="Montserrat SemiBold"/>
              <a:buChar char="●"/>
            </a:pPr>
            <a:r>
              <a:rPr lang="en-US" sz="1000">
                <a:solidFill>
                  <a:schemeClr val="dk1"/>
                </a:solidFill>
                <a:latin typeface="Montserrat SemiBold"/>
                <a:ea typeface="Montserrat SemiBold"/>
                <a:cs typeface="Montserrat SemiBold"/>
                <a:sym typeface="Montserrat SemiBold"/>
              </a:rPr>
              <a:t>Steele </a:t>
            </a:r>
            <a:endParaRPr sz="1000">
              <a:solidFill>
                <a:schemeClr val="dk1"/>
              </a:solidFill>
              <a:latin typeface="Montserrat SemiBold"/>
              <a:ea typeface="Montserrat SemiBold"/>
              <a:cs typeface="Montserrat SemiBold"/>
              <a:sym typeface="Montserrat SemiBold"/>
            </a:endParaRPr>
          </a:p>
          <a:p>
            <a:pPr marL="457200" lvl="0" indent="-292100" algn="l" rtl="0">
              <a:lnSpc>
                <a:spcPct val="100000"/>
              </a:lnSpc>
              <a:spcBef>
                <a:spcPts val="0"/>
              </a:spcBef>
              <a:spcAft>
                <a:spcPts val="0"/>
              </a:spcAft>
              <a:buClr>
                <a:schemeClr val="dk1"/>
              </a:buClr>
              <a:buSzPts val="1000"/>
              <a:buFont typeface="Montserrat SemiBold"/>
              <a:buChar char="●"/>
            </a:pPr>
            <a:r>
              <a:rPr lang="en-US" sz="1000">
                <a:solidFill>
                  <a:schemeClr val="dk1"/>
                </a:solidFill>
                <a:latin typeface="Montserrat SemiBold"/>
                <a:ea typeface="Montserrat SemiBold"/>
                <a:cs typeface="Montserrat SemiBold"/>
                <a:sym typeface="Montserrat SemiBold"/>
              </a:rPr>
              <a:t>Storm</a:t>
            </a:r>
            <a:endParaRPr sz="1000">
              <a:solidFill>
                <a:schemeClr val="dk1"/>
              </a:solidFill>
              <a:latin typeface="Montserrat SemiBold"/>
              <a:ea typeface="Montserrat SemiBold"/>
              <a:cs typeface="Montserrat SemiBold"/>
              <a:sym typeface="Montserrat SemiBold"/>
            </a:endParaRPr>
          </a:p>
          <a:p>
            <a:pPr marL="457200" lvl="0" indent="-292100" algn="l" rtl="0">
              <a:lnSpc>
                <a:spcPct val="100000"/>
              </a:lnSpc>
              <a:spcBef>
                <a:spcPts val="0"/>
              </a:spcBef>
              <a:spcAft>
                <a:spcPts val="0"/>
              </a:spcAft>
              <a:buClr>
                <a:schemeClr val="dk1"/>
              </a:buClr>
              <a:buSzPts val="1000"/>
              <a:buFont typeface="Montserrat SemiBold"/>
              <a:buChar char="●"/>
            </a:pPr>
            <a:r>
              <a:rPr lang="en-US" sz="1000">
                <a:solidFill>
                  <a:schemeClr val="dk1"/>
                </a:solidFill>
                <a:latin typeface="Montserrat SemiBold"/>
                <a:ea typeface="Montserrat SemiBold"/>
                <a:cs typeface="Montserrat SemiBold"/>
                <a:sym typeface="Montserrat SemiBold"/>
              </a:rPr>
              <a:t>Tynan</a:t>
            </a:r>
            <a:endParaRPr sz="1000">
              <a:solidFill>
                <a:schemeClr val="dk1"/>
              </a:solidFill>
              <a:latin typeface="Montserrat SemiBold"/>
              <a:ea typeface="Montserrat SemiBold"/>
              <a:cs typeface="Montserrat SemiBold"/>
              <a:sym typeface="Montserrat SemiBold"/>
            </a:endParaRPr>
          </a:p>
          <a:p>
            <a:pPr marL="457200" lvl="0" indent="-292100" algn="l" rtl="0">
              <a:lnSpc>
                <a:spcPct val="100000"/>
              </a:lnSpc>
              <a:spcBef>
                <a:spcPts val="0"/>
              </a:spcBef>
              <a:spcAft>
                <a:spcPts val="0"/>
              </a:spcAft>
              <a:buClr>
                <a:schemeClr val="dk1"/>
              </a:buClr>
              <a:buSzPts val="1000"/>
              <a:buFont typeface="Montserrat SemiBold"/>
              <a:buChar char="●"/>
            </a:pPr>
            <a:r>
              <a:rPr lang="en-US" sz="1000">
                <a:solidFill>
                  <a:schemeClr val="dk1"/>
                </a:solidFill>
                <a:latin typeface="Montserrat SemiBold"/>
                <a:ea typeface="Montserrat SemiBold"/>
                <a:cs typeface="Montserrat SemiBold"/>
                <a:sym typeface="Montserrat SemiBold"/>
              </a:rPr>
              <a:t>WW White</a:t>
            </a:r>
            <a:endParaRPr sz="1000">
              <a:solidFill>
                <a:schemeClr val="dk1"/>
              </a:solidFill>
              <a:latin typeface="Montserrat SemiBold"/>
              <a:ea typeface="Montserrat SemiBold"/>
              <a:cs typeface="Montserrat SemiBold"/>
              <a:sym typeface="Montserrat SemiBold"/>
            </a:endParaRPr>
          </a:p>
        </p:txBody>
      </p:sp>
      <p:sp>
        <p:nvSpPr>
          <p:cNvPr id="252" name="Google Shape;252;p33"/>
          <p:cNvSpPr txBox="1"/>
          <p:nvPr/>
        </p:nvSpPr>
        <p:spPr>
          <a:xfrm>
            <a:off x="5435650" y="3830300"/>
            <a:ext cx="3102000" cy="161700"/>
          </a:xfrm>
          <a:prstGeom prst="rect">
            <a:avLst/>
          </a:prstGeom>
          <a:noFill/>
          <a:ln>
            <a:noFill/>
          </a:ln>
        </p:spPr>
        <p:txBody>
          <a:bodyPr spcFirstLastPara="1" wrap="square" lIns="19050" tIns="19050" rIns="19050" bIns="19050" anchor="ctr" anchorCtr="0">
            <a:spAutoFit/>
          </a:bodyPr>
          <a:lstStyle/>
          <a:p>
            <a:pPr marL="0" lvl="0" indent="0" algn="l" rtl="0">
              <a:spcBef>
                <a:spcPts val="0"/>
              </a:spcBef>
              <a:spcAft>
                <a:spcPts val="0"/>
              </a:spcAft>
              <a:buNone/>
            </a:pPr>
            <a:r>
              <a:rPr lang="en-US" sz="800">
                <a:solidFill>
                  <a:schemeClr val="dk1"/>
                </a:solidFill>
                <a:latin typeface="Montserrat"/>
                <a:ea typeface="Montserrat"/>
                <a:cs typeface="Montserrat"/>
                <a:sym typeface="Montserrat"/>
              </a:rPr>
              <a:t>*</a:t>
            </a:r>
            <a:r>
              <a:rPr lang="en-US" sz="800">
                <a:solidFill>
                  <a:srgbClr val="333333"/>
                </a:solidFill>
                <a:highlight>
                  <a:srgbClr val="FFFFFF"/>
                </a:highlight>
                <a:latin typeface="Montserrat"/>
                <a:ea typeface="Montserrat"/>
                <a:cs typeface="Montserrat"/>
                <a:sym typeface="Montserrat"/>
              </a:rPr>
              <a:t>delayed closure</a:t>
            </a:r>
            <a:endParaRPr sz="600">
              <a:solidFill>
                <a:schemeClr val="dk1"/>
              </a:solidFill>
              <a:latin typeface="Montserrat"/>
              <a:ea typeface="Montserrat"/>
              <a:cs typeface="Montserrat"/>
              <a:sym typeface="Montserrat"/>
            </a:endParaRPr>
          </a:p>
        </p:txBody>
      </p:sp>
      <p:sp>
        <p:nvSpPr>
          <p:cNvPr id="253" name="Google Shape;253;p33"/>
          <p:cNvSpPr/>
          <p:nvPr/>
        </p:nvSpPr>
        <p:spPr>
          <a:xfrm>
            <a:off x="544225" y="3982700"/>
            <a:ext cx="2641500" cy="7494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4" name="Google Shape;254;p33"/>
          <p:cNvSpPr/>
          <p:nvPr/>
        </p:nvSpPr>
        <p:spPr>
          <a:xfrm>
            <a:off x="650400" y="4035150"/>
            <a:ext cx="159300" cy="159300"/>
          </a:xfrm>
          <a:prstGeom prst="rect">
            <a:avLst/>
          </a:prstGeom>
          <a:solidFill>
            <a:srgbClr val="9C27B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5" name="Google Shape;255;p33"/>
          <p:cNvSpPr/>
          <p:nvPr/>
        </p:nvSpPr>
        <p:spPr>
          <a:xfrm>
            <a:off x="650400" y="4277750"/>
            <a:ext cx="159300" cy="1593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6" name="Google Shape;256;p33"/>
          <p:cNvSpPr/>
          <p:nvPr/>
        </p:nvSpPr>
        <p:spPr>
          <a:xfrm>
            <a:off x="650400" y="4513700"/>
            <a:ext cx="159300" cy="159300"/>
          </a:xfrm>
          <a:prstGeom prst="rect">
            <a:avLst/>
          </a:prstGeom>
          <a:solidFill>
            <a:srgbClr val="0B9D5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7" name="Google Shape;257;p33"/>
          <p:cNvSpPr txBox="1"/>
          <p:nvPr/>
        </p:nvSpPr>
        <p:spPr>
          <a:xfrm>
            <a:off x="793225" y="3952325"/>
            <a:ext cx="2143800" cy="6579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US" sz="1000" b="1">
                <a:solidFill>
                  <a:srgbClr val="595959"/>
                </a:solidFill>
                <a:latin typeface="Montserrat"/>
                <a:ea typeface="Montserrat"/>
                <a:cs typeface="Montserrat"/>
                <a:sym typeface="Montserrat"/>
              </a:rPr>
              <a:t>23-24 Campuses</a:t>
            </a:r>
            <a:endParaRPr sz="1000" b="1">
              <a:solidFill>
                <a:srgbClr val="595959"/>
              </a:solidFill>
              <a:latin typeface="Montserrat"/>
              <a:ea typeface="Montserrat"/>
              <a:cs typeface="Montserrat"/>
              <a:sym typeface="Montserrat"/>
            </a:endParaRPr>
          </a:p>
          <a:p>
            <a:pPr marL="0" lvl="0" indent="0" algn="l" rtl="0">
              <a:lnSpc>
                <a:spcPct val="150000"/>
              </a:lnSpc>
              <a:spcBef>
                <a:spcPts val="0"/>
              </a:spcBef>
              <a:spcAft>
                <a:spcPts val="0"/>
              </a:spcAft>
              <a:buNone/>
            </a:pPr>
            <a:r>
              <a:rPr lang="en-US" sz="1000" b="1">
                <a:solidFill>
                  <a:srgbClr val="595959"/>
                </a:solidFill>
                <a:latin typeface="Montserrat"/>
                <a:ea typeface="Montserrat"/>
                <a:cs typeface="Montserrat"/>
                <a:sym typeface="Montserrat"/>
              </a:rPr>
              <a:t>Prior 23-24 Properties</a:t>
            </a:r>
            <a:endParaRPr sz="1000" b="1">
              <a:solidFill>
                <a:srgbClr val="595959"/>
              </a:solidFill>
              <a:latin typeface="Montserrat"/>
              <a:ea typeface="Montserrat"/>
              <a:cs typeface="Montserrat"/>
              <a:sym typeface="Montserrat"/>
            </a:endParaRPr>
          </a:p>
          <a:p>
            <a:pPr marL="0" lvl="0" indent="0" algn="l" rtl="0">
              <a:lnSpc>
                <a:spcPct val="150000"/>
              </a:lnSpc>
              <a:spcBef>
                <a:spcPts val="0"/>
              </a:spcBef>
              <a:spcAft>
                <a:spcPts val="0"/>
              </a:spcAft>
              <a:buClr>
                <a:schemeClr val="dk1"/>
              </a:buClr>
              <a:buSzPts val="1100"/>
              <a:buFont typeface="Arial"/>
              <a:buNone/>
            </a:pPr>
            <a:r>
              <a:rPr lang="en-US" sz="1000" b="1">
                <a:solidFill>
                  <a:srgbClr val="595959"/>
                </a:solidFill>
                <a:latin typeface="Montserrat"/>
                <a:ea typeface="Montserrat"/>
                <a:cs typeface="Montserrat"/>
                <a:sym typeface="Montserrat"/>
              </a:rPr>
              <a:t>Early Childhood Centers</a:t>
            </a:r>
            <a:endParaRPr sz="1000" b="1">
              <a:solidFill>
                <a:srgbClr val="595959"/>
              </a:solidFill>
              <a:latin typeface="Montserrat"/>
              <a:ea typeface="Montserrat"/>
              <a:cs typeface="Montserrat"/>
              <a:sym typeface="Montserra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4"/>
          <p:cNvSpPr txBox="1">
            <a:spLocks noGrp="1"/>
          </p:cNvSpPr>
          <p:nvPr>
            <p:ph type="body" idx="1"/>
          </p:nvPr>
        </p:nvSpPr>
        <p:spPr>
          <a:xfrm>
            <a:off x="606476" y="312173"/>
            <a:ext cx="7931100" cy="388800"/>
          </a:xfrm>
          <a:prstGeom prst="rect">
            <a:avLst/>
          </a:prstGeom>
          <a:noFill/>
          <a:ln>
            <a:noFill/>
          </a:ln>
        </p:spPr>
        <p:txBody>
          <a:bodyPr spcFirstLastPara="1" wrap="square" lIns="34275" tIns="17150" rIns="34275" bIns="17150" anchor="t" anchorCtr="0">
            <a:spAutoFit/>
          </a:bodyPr>
          <a:lstStyle/>
          <a:p>
            <a:pPr marL="0" lvl="0" indent="0" algn="l" rtl="0">
              <a:lnSpc>
                <a:spcPct val="100000"/>
              </a:lnSpc>
              <a:spcBef>
                <a:spcPts val="0"/>
              </a:spcBef>
              <a:spcAft>
                <a:spcPts val="0"/>
              </a:spcAft>
              <a:buClr>
                <a:srgbClr val="253667"/>
              </a:buClr>
              <a:buSzPts val="2300"/>
              <a:buFont typeface="Montserrat"/>
              <a:buNone/>
            </a:pPr>
            <a:r>
              <a:rPr lang="en-US"/>
              <a:t>Preliminary Feasibility Assessment </a:t>
            </a:r>
            <a:endParaRPr/>
          </a:p>
        </p:txBody>
      </p:sp>
      <p:sp>
        <p:nvSpPr>
          <p:cNvPr id="263" name="Google Shape;263;p34"/>
          <p:cNvSpPr txBox="1"/>
          <p:nvPr/>
        </p:nvSpPr>
        <p:spPr>
          <a:xfrm>
            <a:off x="606475" y="1021025"/>
            <a:ext cx="4262100" cy="3183000"/>
          </a:xfrm>
          <a:prstGeom prst="rect">
            <a:avLst/>
          </a:prstGeom>
          <a:noFill/>
          <a:ln>
            <a:noFill/>
          </a:ln>
        </p:spPr>
        <p:txBody>
          <a:bodyPr spcFirstLastPara="1" wrap="square" lIns="19050" tIns="19050" rIns="19050" bIns="19050" anchor="ctr" anchorCtr="0">
            <a:spAutoFit/>
          </a:bodyPr>
          <a:lstStyle/>
          <a:p>
            <a:pPr marL="457200" lvl="0" indent="-342900" algn="l" rtl="0">
              <a:lnSpc>
                <a:spcPct val="115000"/>
              </a:lnSpc>
              <a:spcBef>
                <a:spcPts val="0"/>
              </a:spcBef>
              <a:spcAft>
                <a:spcPts val="0"/>
              </a:spcAft>
              <a:buClr>
                <a:srgbClr val="333333"/>
              </a:buClr>
              <a:buSzPts val="1800"/>
              <a:buFont typeface="Montserrat"/>
              <a:buChar char="●"/>
            </a:pPr>
            <a:r>
              <a:rPr lang="en-US" sz="1800">
                <a:solidFill>
                  <a:srgbClr val="333333"/>
                </a:solidFill>
                <a:highlight>
                  <a:srgbClr val="FFFFFF"/>
                </a:highlight>
                <a:latin typeface="Montserrat"/>
                <a:ea typeface="Montserrat"/>
                <a:cs typeface="Montserrat"/>
                <a:sym typeface="Montserrat"/>
              </a:rPr>
              <a:t>Engaged Alta Architects to conduct a preliminary feasibility assessment</a:t>
            </a:r>
            <a:endParaRPr sz="1800">
              <a:solidFill>
                <a:srgbClr val="333333"/>
              </a:solidFill>
              <a:highlight>
                <a:srgbClr val="FFFFFF"/>
              </a:highlight>
              <a:latin typeface="Montserrat"/>
              <a:ea typeface="Montserrat"/>
              <a:cs typeface="Montserrat"/>
              <a:sym typeface="Montserrat"/>
            </a:endParaRPr>
          </a:p>
          <a:p>
            <a:pPr marL="457200" lvl="0" indent="-342900" algn="l" rtl="0">
              <a:lnSpc>
                <a:spcPct val="115000"/>
              </a:lnSpc>
              <a:spcBef>
                <a:spcPts val="0"/>
              </a:spcBef>
              <a:spcAft>
                <a:spcPts val="0"/>
              </a:spcAft>
              <a:buClr>
                <a:srgbClr val="333333"/>
              </a:buClr>
              <a:buSzPts val="1800"/>
              <a:buFont typeface="Montserrat"/>
              <a:buChar char="●"/>
            </a:pPr>
            <a:r>
              <a:rPr lang="en-US" sz="1800">
                <a:solidFill>
                  <a:srgbClr val="333333"/>
                </a:solidFill>
                <a:highlight>
                  <a:srgbClr val="FFFFFF"/>
                </a:highlight>
                <a:latin typeface="Montserrat"/>
                <a:ea typeface="Montserrat"/>
                <a:cs typeface="Montserrat"/>
                <a:sym typeface="Montserrat"/>
              </a:rPr>
              <a:t>Conducted site visits at four campuses that are within a 5-mile radius of ALA-Euclid</a:t>
            </a:r>
            <a:endParaRPr sz="1800">
              <a:solidFill>
                <a:srgbClr val="333333"/>
              </a:solidFill>
              <a:highlight>
                <a:srgbClr val="FFFFFF"/>
              </a:highlight>
              <a:latin typeface="Montserrat"/>
              <a:ea typeface="Montserrat"/>
              <a:cs typeface="Montserrat"/>
              <a:sym typeface="Montserrat"/>
            </a:endParaRPr>
          </a:p>
          <a:p>
            <a:pPr marL="457200" lvl="0" indent="-342900" algn="l" rtl="0">
              <a:lnSpc>
                <a:spcPct val="115000"/>
              </a:lnSpc>
              <a:spcBef>
                <a:spcPts val="0"/>
              </a:spcBef>
              <a:spcAft>
                <a:spcPts val="0"/>
              </a:spcAft>
              <a:buClr>
                <a:srgbClr val="333333"/>
              </a:buClr>
              <a:buSzPts val="1800"/>
              <a:buFont typeface="Montserrat"/>
              <a:buChar char="●"/>
            </a:pPr>
            <a:r>
              <a:rPr lang="en-US" sz="1800">
                <a:solidFill>
                  <a:srgbClr val="333333"/>
                </a:solidFill>
                <a:highlight>
                  <a:srgbClr val="FFFFFF"/>
                </a:highlight>
                <a:latin typeface="Montserrat"/>
                <a:ea typeface="Montserrat"/>
                <a:cs typeface="Montserrat"/>
                <a:sym typeface="Montserrat"/>
              </a:rPr>
              <a:t>The assessment takes into account Pre-K-3 but all sites would be able to accommodate addition of grades 4 and 5.</a:t>
            </a:r>
            <a:endParaRPr sz="1800">
              <a:solidFill>
                <a:srgbClr val="333333"/>
              </a:solidFill>
              <a:highlight>
                <a:srgbClr val="FFFFFF"/>
              </a:highlight>
              <a:latin typeface="Montserrat"/>
              <a:ea typeface="Montserrat"/>
              <a:cs typeface="Montserrat"/>
              <a:sym typeface="Montserrat"/>
            </a:endParaRPr>
          </a:p>
        </p:txBody>
      </p:sp>
      <p:sp>
        <p:nvSpPr>
          <p:cNvPr id="264" name="Google Shape;264;p34"/>
          <p:cNvSpPr txBox="1"/>
          <p:nvPr/>
        </p:nvSpPr>
        <p:spPr>
          <a:xfrm>
            <a:off x="4108750" y="3982225"/>
            <a:ext cx="4726200" cy="223200"/>
          </a:xfrm>
          <a:prstGeom prst="rect">
            <a:avLst/>
          </a:prstGeom>
          <a:noFill/>
          <a:ln>
            <a:noFill/>
          </a:ln>
        </p:spPr>
        <p:txBody>
          <a:bodyPr spcFirstLastPara="1" wrap="square" lIns="19050" tIns="19050" rIns="19050" bIns="19050" anchor="ctr" anchorCtr="0">
            <a:spAutoFit/>
          </a:bodyPr>
          <a:lstStyle/>
          <a:p>
            <a:pPr marL="0" lvl="0" indent="0" algn="l" rtl="0">
              <a:lnSpc>
                <a:spcPct val="115000"/>
              </a:lnSpc>
              <a:spcBef>
                <a:spcPts val="0"/>
              </a:spcBef>
              <a:spcAft>
                <a:spcPts val="1200"/>
              </a:spcAft>
              <a:buNone/>
            </a:pPr>
            <a:endParaRPr sz="1200">
              <a:solidFill>
                <a:srgbClr val="333333"/>
              </a:solidFill>
              <a:highlight>
                <a:srgbClr val="FFFFFF"/>
              </a:highlight>
              <a:latin typeface="Montserrat"/>
              <a:ea typeface="Montserrat"/>
              <a:cs typeface="Montserrat"/>
              <a:sym typeface="Montserrat"/>
            </a:endParaRPr>
          </a:p>
        </p:txBody>
      </p:sp>
      <p:pic>
        <p:nvPicPr>
          <p:cNvPr id="265" name="Google Shape;265;p34"/>
          <p:cNvPicPr preferRelativeResize="0"/>
          <p:nvPr/>
        </p:nvPicPr>
        <p:blipFill>
          <a:blip r:embed="rId3">
            <a:alphaModFix/>
          </a:blip>
          <a:stretch>
            <a:fillRect/>
          </a:stretch>
        </p:blipFill>
        <p:spPr>
          <a:xfrm>
            <a:off x="5031050" y="1119998"/>
            <a:ext cx="3506524" cy="2903492"/>
          </a:xfrm>
          <a:prstGeom prst="rect">
            <a:avLst/>
          </a:prstGeom>
          <a:noFill/>
          <a:ln>
            <a:noFill/>
          </a:ln>
          <a:effectLst>
            <a:outerShdw blurRad="171450" dist="19050" dir="5400000" algn="bl" rotWithShape="0">
              <a:srgbClr val="000000">
                <a:alpha val="5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5"/>
          <p:cNvSpPr txBox="1">
            <a:spLocks noGrp="1"/>
          </p:cNvSpPr>
          <p:nvPr>
            <p:ph type="body" idx="1"/>
          </p:nvPr>
        </p:nvSpPr>
        <p:spPr>
          <a:xfrm>
            <a:off x="606476" y="312173"/>
            <a:ext cx="7931100" cy="388800"/>
          </a:xfrm>
          <a:prstGeom prst="rect">
            <a:avLst/>
          </a:prstGeom>
          <a:noFill/>
          <a:ln>
            <a:noFill/>
          </a:ln>
        </p:spPr>
        <p:txBody>
          <a:bodyPr spcFirstLastPara="1" wrap="square" lIns="34275" tIns="17150" rIns="34275" bIns="17150" anchor="t" anchorCtr="0">
            <a:spAutoFit/>
          </a:bodyPr>
          <a:lstStyle/>
          <a:p>
            <a:pPr marL="0" lvl="0" indent="0" algn="l" rtl="0">
              <a:lnSpc>
                <a:spcPct val="100000"/>
              </a:lnSpc>
              <a:spcBef>
                <a:spcPts val="0"/>
              </a:spcBef>
              <a:spcAft>
                <a:spcPts val="0"/>
              </a:spcAft>
              <a:buClr>
                <a:srgbClr val="253667"/>
              </a:buClr>
              <a:buSzPts val="2300"/>
              <a:buFont typeface="Montserrat"/>
              <a:buNone/>
            </a:pPr>
            <a:r>
              <a:rPr lang="en-US"/>
              <a:t>Your Input</a:t>
            </a:r>
            <a:endParaRPr/>
          </a:p>
        </p:txBody>
      </p:sp>
      <p:sp>
        <p:nvSpPr>
          <p:cNvPr id="271" name="Google Shape;271;p35"/>
          <p:cNvSpPr txBox="1"/>
          <p:nvPr/>
        </p:nvSpPr>
        <p:spPr>
          <a:xfrm>
            <a:off x="840100" y="838575"/>
            <a:ext cx="3787500" cy="3163200"/>
          </a:xfrm>
          <a:prstGeom prst="rect">
            <a:avLst/>
          </a:prstGeom>
          <a:noFill/>
          <a:ln>
            <a:noFill/>
          </a:ln>
        </p:spPr>
        <p:txBody>
          <a:bodyPr spcFirstLastPara="1" wrap="square" lIns="19050" tIns="19050" rIns="19050" bIns="19050" anchor="ctr" anchorCtr="0">
            <a:spAutoFit/>
          </a:bodyPr>
          <a:lstStyle/>
          <a:p>
            <a:pPr marL="0" lvl="0" indent="0" algn="ctr" rtl="0">
              <a:spcBef>
                <a:spcPts val="0"/>
              </a:spcBef>
              <a:spcAft>
                <a:spcPts val="0"/>
              </a:spcAft>
              <a:buNone/>
            </a:pPr>
            <a:endParaRPr sz="1600" b="1">
              <a:solidFill>
                <a:srgbClr val="333333"/>
              </a:solidFill>
              <a:highlight>
                <a:srgbClr val="FFFFFF"/>
              </a:highlight>
              <a:latin typeface="Montserrat"/>
              <a:ea typeface="Montserrat"/>
              <a:cs typeface="Montserrat"/>
              <a:sym typeface="Montserrat"/>
            </a:endParaRPr>
          </a:p>
          <a:p>
            <a:pPr marL="0" lvl="0" indent="0" algn="ctr" rtl="0">
              <a:spcBef>
                <a:spcPts val="0"/>
              </a:spcBef>
              <a:spcAft>
                <a:spcPts val="0"/>
              </a:spcAft>
              <a:buNone/>
            </a:pPr>
            <a:endParaRPr sz="1600" b="1">
              <a:solidFill>
                <a:srgbClr val="333333"/>
              </a:solidFill>
              <a:highlight>
                <a:srgbClr val="FFFFFF"/>
              </a:highlight>
              <a:latin typeface="Montserrat"/>
              <a:ea typeface="Montserrat"/>
              <a:cs typeface="Montserrat"/>
              <a:sym typeface="Montserrat"/>
            </a:endParaRPr>
          </a:p>
          <a:p>
            <a:pPr marL="0" lvl="0" indent="0" algn="ctr" rtl="0">
              <a:spcBef>
                <a:spcPts val="0"/>
              </a:spcBef>
              <a:spcAft>
                <a:spcPts val="0"/>
              </a:spcAft>
              <a:buNone/>
            </a:pPr>
            <a:endParaRPr sz="1600" b="1">
              <a:solidFill>
                <a:srgbClr val="333333"/>
              </a:solidFill>
              <a:highlight>
                <a:srgbClr val="FFFFFF"/>
              </a:highlight>
              <a:latin typeface="Montserrat"/>
              <a:ea typeface="Montserrat"/>
              <a:cs typeface="Montserrat"/>
              <a:sym typeface="Montserrat"/>
            </a:endParaRPr>
          </a:p>
          <a:p>
            <a:pPr marL="0" lvl="0" indent="0" algn="ctr" rtl="0">
              <a:spcBef>
                <a:spcPts val="0"/>
              </a:spcBef>
              <a:spcAft>
                <a:spcPts val="0"/>
              </a:spcAft>
              <a:buNone/>
            </a:pPr>
            <a:r>
              <a:rPr lang="en-US" sz="2000" b="1">
                <a:solidFill>
                  <a:srgbClr val="1155CC"/>
                </a:solidFill>
                <a:highlight>
                  <a:srgbClr val="FFFFFF"/>
                </a:highlight>
                <a:latin typeface="Montserrat"/>
                <a:ea typeface="Montserrat"/>
                <a:cs typeface="Montserrat"/>
                <a:sym typeface="Montserrat"/>
              </a:rPr>
              <a:t>What do you think?</a:t>
            </a:r>
            <a:endParaRPr sz="2000" b="1">
              <a:solidFill>
                <a:srgbClr val="1155CC"/>
              </a:solidFill>
              <a:highlight>
                <a:srgbClr val="FFFFFF"/>
              </a:highlight>
              <a:latin typeface="Montserrat"/>
              <a:ea typeface="Montserrat"/>
              <a:cs typeface="Montserrat"/>
              <a:sym typeface="Montserrat"/>
            </a:endParaRPr>
          </a:p>
          <a:p>
            <a:pPr marL="0" lvl="0" indent="0" algn="ctr" rtl="0">
              <a:spcBef>
                <a:spcPts val="0"/>
              </a:spcBef>
              <a:spcAft>
                <a:spcPts val="0"/>
              </a:spcAft>
              <a:buNone/>
            </a:pPr>
            <a:endParaRPr sz="2000" b="1">
              <a:solidFill>
                <a:srgbClr val="1155CC"/>
              </a:solidFill>
              <a:highlight>
                <a:srgbClr val="FFFFFF"/>
              </a:highlight>
              <a:latin typeface="Montserrat"/>
              <a:ea typeface="Montserrat"/>
              <a:cs typeface="Montserrat"/>
              <a:sym typeface="Montserrat"/>
            </a:endParaRPr>
          </a:p>
          <a:p>
            <a:pPr marL="0" lvl="0" indent="0" algn="ctr" rtl="0">
              <a:spcBef>
                <a:spcPts val="0"/>
              </a:spcBef>
              <a:spcAft>
                <a:spcPts val="0"/>
              </a:spcAft>
              <a:buNone/>
            </a:pPr>
            <a:endParaRPr sz="2000" b="1">
              <a:solidFill>
                <a:srgbClr val="1155CC"/>
              </a:solidFill>
              <a:highlight>
                <a:srgbClr val="FFFFFF"/>
              </a:highlight>
              <a:latin typeface="Montserrat"/>
              <a:ea typeface="Montserrat"/>
              <a:cs typeface="Montserrat"/>
              <a:sym typeface="Montserrat"/>
            </a:endParaRPr>
          </a:p>
          <a:p>
            <a:pPr marL="0" lvl="0" indent="0" algn="ctr" rtl="0">
              <a:spcBef>
                <a:spcPts val="0"/>
              </a:spcBef>
              <a:spcAft>
                <a:spcPts val="0"/>
              </a:spcAft>
              <a:buNone/>
            </a:pPr>
            <a:r>
              <a:rPr lang="en-US" sz="2000" b="1">
                <a:solidFill>
                  <a:srgbClr val="1155CC"/>
                </a:solidFill>
                <a:highlight>
                  <a:srgbClr val="FFFFFF"/>
                </a:highlight>
                <a:latin typeface="Montserrat"/>
                <a:ea typeface="Montserrat"/>
                <a:cs typeface="Montserrat"/>
                <a:sym typeface="Montserrat"/>
              </a:rPr>
              <a:t>What should we consider </a:t>
            </a:r>
            <a:endParaRPr sz="2000" b="1">
              <a:solidFill>
                <a:srgbClr val="1155CC"/>
              </a:solidFill>
              <a:highlight>
                <a:srgbClr val="FFFFFF"/>
              </a:highlight>
              <a:latin typeface="Montserrat"/>
              <a:ea typeface="Montserrat"/>
              <a:cs typeface="Montserrat"/>
              <a:sym typeface="Montserrat"/>
            </a:endParaRPr>
          </a:p>
          <a:p>
            <a:pPr marL="0" lvl="0" indent="0" algn="ctr" rtl="0">
              <a:spcBef>
                <a:spcPts val="0"/>
              </a:spcBef>
              <a:spcAft>
                <a:spcPts val="0"/>
              </a:spcAft>
              <a:buNone/>
            </a:pPr>
            <a:r>
              <a:rPr lang="en-US" sz="2000" b="1">
                <a:solidFill>
                  <a:srgbClr val="1155CC"/>
                </a:solidFill>
                <a:highlight>
                  <a:srgbClr val="FFFFFF"/>
                </a:highlight>
                <a:latin typeface="Montserrat"/>
                <a:ea typeface="Montserrat"/>
                <a:cs typeface="Montserrat"/>
                <a:sym typeface="Montserrat"/>
              </a:rPr>
              <a:t>in developing a recommendation to the superintendent and board? </a:t>
            </a:r>
            <a:br>
              <a:rPr lang="en-US" sz="1500">
                <a:solidFill>
                  <a:srgbClr val="333333"/>
                </a:solidFill>
                <a:highlight>
                  <a:srgbClr val="FFFFFF"/>
                </a:highlight>
                <a:latin typeface="Montserrat"/>
                <a:ea typeface="Montserrat"/>
                <a:cs typeface="Montserrat"/>
                <a:sym typeface="Montserrat"/>
              </a:rPr>
            </a:br>
            <a:endParaRPr sz="1500">
              <a:solidFill>
                <a:srgbClr val="333333"/>
              </a:solidFill>
              <a:highlight>
                <a:srgbClr val="FFFFFF"/>
              </a:highlight>
              <a:latin typeface="Montserrat"/>
              <a:ea typeface="Montserrat"/>
              <a:cs typeface="Montserrat"/>
              <a:sym typeface="Montserrat"/>
            </a:endParaRPr>
          </a:p>
        </p:txBody>
      </p:sp>
      <p:pic>
        <p:nvPicPr>
          <p:cNvPr id="272" name="Google Shape;272;p35"/>
          <p:cNvPicPr preferRelativeResize="0"/>
          <p:nvPr/>
        </p:nvPicPr>
        <p:blipFill>
          <a:blip r:embed="rId3">
            <a:alphaModFix/>
          </a:blip>
          <a:stretch>
            <a:fillRect/>
          </a:stretch>
        </p:blipFill>
        <p:spPr>
          <a:xfrm>
            <a:off x="4884700" y="1104973"/>
            <a:ext cx="3585725" cy="332081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2"/>
          <p:cNvSpPr txBox="1">
            <a:spLocks noGrp="1"/>
          </p:cNvSpPr>
          <p:nvPr>
            <p:ph type="body" idx="1"/>
          </p:nvPr>
        </p:nvSpPr>
        <p:spPr>
          <a:xfrm>
            <a:off x="606476" y="312173"/>
            <a:ext cx="7931100" cy="388800"/>
          </a:xfrm>
          <a:prstGeom prst="rect">
            <a:avLst/>
          </a:prstGeom>
          <a:noFill/>
          <a:ln>
            <a:noFill/>
          </a:ln>
        </p:spPr>
        <p:txBody>
          <a:bodyPr spcFirstLastPara="1" wrap="square" lIns="34275" tIns="17150" rIns="34275" bIns="17150" anchor="t" anchorCtr="0">
            <a:spAutoFit/>
          </a:bodyPr>
          <a:lstStyle/>
          <a:p>
            <a:pPr marL="0" lvl="0" indent="0" algn="l" rtl="0">
              <a:lnSpc>
                <a:spcPct val="100000"/>
              </a:lnSpc>
              <a:spcBef>
                <a:spcPts val="0"/>
              </a:spcBef>
              <a:spcAft>
                <a:spcPts val="0"/>
              </a:spcAft>
              <a:buClr>
                <a:srgbClr val="253667"/>
              </a:buClr>
              <a:buSzPts val="2300"/>
              <a:buFont typeface="Montserrat"/>
              <a:buNone/>
            </a:pPr>
            <a:r>
              <a:rPr lang="en-US"/>
              <a:t>Possibility of New ALA Building</a:t>
            </a:r>
            <a:endParaRPr/>
          </a:p>
        </p:txBody>
      </p:sp>
      <p:sp>
        <p:nvSpPr>
          <p:cNvPr id="77" name="Google Shape;77;p12"/>
          <p:cNvSpPr txBox="1"/>
          <p:nvPr/>
        </p:nvSpPr>
        <p:spPr>
          <a:xfrm>
            <a:off x="492150" y="2299275"/>
            <a:ext cx="3843000" cy="254100"/>
          </a:xfrm>
          <a:prstGeom prst="rect">
            <a:avLst/>
          </a:prstGeom>
          <a:noFill/>
          <a:ln>
            <a:noFill/>
          </a:ln>
        </p:spPr>
        <p:txBody>
          <a:bodyPr spcFirstLastPara="1" wrap="square" lIns="19050" tIns="19050" rIns="19050" bIns="19050" anchor="ctr" anchorCtr="0">
            <a:spAutoFit/>
          </a:bodyPr>
          <a:lstStyle/>
          <a:p>
            <a:pPr marL="0" lvl="0" indent="0" algn="l" rtl="0">
              <a:spcBef>
                <a:spcPts val="0"/>
              </a:spcBef>
              <a:spcAft>
                <a:spcPts val="0"/>
              </a:spcAft>
              <a:buNone/>
            </a:pPr>
            <a:endParaRPr>
              <a:solidFill>
                <a:srgbClr val="333333"/>
              </a:solidFill>
              <a:highlight>
                <a:srgbClr val="FFFFFF"/>
              </a:highlight>
              <a:latin typeface="Montserrat"/>
              <a:ea typeface="Montserrat"/>
              <a:cs typeface="Montserrat"/>
              <a:sym typeface="Montserrat"/>
            </a:endParaRPr>
          </a:p>
        </p:txBody>
      </p:sp>
      <p:sp>
        <p:nvSpPr>
          <p:cNvPr id="78" name="Google Shape;78;p12"/>
          <p:cNvSpPr txBox="1"/>
          <p:nvPr/>
        </p:nvSpPr>
        <p:spPr>
          <a:xfrm>
            <a:off x="492150" y="1019475"/>
            <a:ext cx="3446400" cy="2578200"/>
          </a:xfrm>
          <a:prstGeom prst="rect">
            <a:avLst/>
          </a:prstGeom>
          <a:noFill/>
          <a:ln>
            <a:noFill/>
          </a:ln>
        </p:spPr>
        <p:txBody>
          <a:bodyPr spcFirstLastPara="1" wrap="square" lIns="19050" tIns="19050" rIns="19050" bIns="19050" anchor="ctr" anchorCtr="0">
            <a:spAutoFit/>
          </a:bodyPr>
          <a:lstStyle/>
          <a:p>
            <a:pPr marL="457200" lvl="0" indent="-323850" algn="l" rtl="0">
              <a:spcBef>
                <a:spcPts val="0"/>
              </a:spcBef>
              <a:spcAft>
                <a:spcPts val="0"/>
              </a:spcAft>
              <a:buClr>
                <a:srgbClr val="333333"/>
              </a:buClr>
              <a:buSzPts val="1500"/>
              <a:buFont typeface="Montserrat"/>
              <a:buChar char="●"/>
            </a:pPr>
            <a:r>
              <a:rPr lang="en-US" sz="1500">
                <a:solidFill>
                  <a:srgbClr val="333333"/>
                </a:solidFill>
                <a:highlight>
                  <a:srgbClr val="FFFFFF"/>
                </a:highlight>
                <a:latin typeface="Montserrat"/>
                <a:ea typeface="Montserrat"/>
                <a:cs typeface="Montserrat"/>
                <a:sym typeface="Montserrat"/>
              </a:rPr>
              <a:t>In negotiations with Mission and partners to fund a new school that would allow consolidation of ALA campus</a:t>
            </a:r>
            <a:endParaRPr sz="1500">
              <a:solidFill>
                <a:srgbClr val="333333"/>
              </a:solidFill>
              <a:highlight>
                <a:srgbClr val="FFFFFF"/>
              </a:highlight>
              <a:latin typeface="Montserrat"/>
              <a:ea typeface="Montserrat"/>
              <a:cs typeface="Montserrat"/>
              <a:sym typeface="Montserrat"/>
            </a:endParaRPr>
          </a:p>
          <a:p>
            <a:pPr marL="457200" lvl="0" indent="-323850" algn="l" rtl="0">
              <a:spcBef>
                <a:spcPts val="0"/>
              </a:spcBef>
              <a:spcAft>
                <a:spcPts val="0"/>
              </a:spcAft>
              <a:buClr>
                <a:srgbClr val="333333"/>
              </a:buClr>
              <a:buSzPts val="1500"/>
              <a:buFont typeface="Montserrat"/>
              <a:buChar char="●"/>
            </a:pPr>
            <a:r>
              <a:rPr lang="en-US" sz="1500">
                <a:solidFill>
                  <a:srgbClr val="333333"/>
                </a:solidFill>
                <a:highlight>
                  <a:srgbClr val="FFFFFF"/>
                </a:highlight>
                <a:latin typeface="Montserrat"/>
                <a:ea typeface="Montserrat"/>
                <a:cs typeface="Montserrat"/>
                <a:sym typeface="Montserrat"/>
              </a:rPr>
              <a:t>Requesting a new building for the campus at a yet-to-be-determined location</a:t>
            </a:r>
            <a:endParaRPr sz="1500">
              <a:solidFill>
                <a:srgbClr val="333333"/>
              </a:solidFill>
              <a:highlight>
                <a:srgbClr val="FFFFFF"/>
              </a:highlight>
              <a:latin typeface="Montserrat"/>
              <a:ea typeface="Montserrat"/>
              <a:cs typeface="Montserrat"/>
              <a:sym typeface="Montserrat"/>
            </a:endParaRPr>
          </a:p>
          <a:p>
            <a:pPr marL="457200" lvl="0" indent="-323850" algn="l" rtl="0">
              <a:spcBef>
                <a:spcPts val="0"/>
              </a:spcBef>
              <a:spcAft>
                <a:spcPts val="0"/>
              </a:spcAft>
              <a:buClr>
                <a:srgbClr val="333333"/>
              </a:buClr>
              <a:buSzPts val="1500"/>
              <a:buFont typeface="Montserrat"/>
              <a:buChar char="●"/>
            </a:pPr>
            <a:r>
              <a:rPr lang="en-US" sz="1500">
                <a:solidFill>
                  <a:srgbClr val="333333"/>
                </a:solidFill>
                <a:highlight>
                  <a:srgbClr val="FFFFFF"/>
                </a:highlight>
                <a:latin typeface="Montserrat"/>
                <a:ea typeface="Montserrat"/>
                <a:cs typeface="Montserrat"/>
                <a:sym typeface="Montserrat"/>
              </a:rPr>
              <a:t>We are looking at district-owned properties within </a:t>
            </a:r>
            <a:r>
              <a:rPr lang="en-US" sz="1500">
                <a:solidFill>
                  <a:schemeClr val="dk1"/>
                </a:solidFill>
                <a:highlight>
                  <a:srgbClr val="FFFFFF"/>
                </a:highlight>
                <a:latin typeface="Montserrat"/>
                <a:ea typeface="Montserrat"/>
                <a:cs typeface="Montserrat"/>
                <a:sym typeface="Montserrat"/>
              </a:rPr>
              <a:t>5</a:t>
            </a:r>
            <a:r>
              <a:rPr lang="en-US" sz="1500">
                <a:solidFill>
                  <a:srgbClr val="333333"/>
                </a:solidFill>
                <a:highlight>
                  <a:srgbClr val="FFFFFF"/>
                </a:highlight>
                <a:latin typeface="Montserrat"/>
                <a:ea typeface="Montserrat"/>
                <a:cs typeface="Montserrat"/>
                <a:sym typeface="Montserrat"/>
              </a:rPr>
              <a:t> miles of this location</a:t>
            </a:r>
            <a:endParaRPr sz="1500">
              <a:solidFill>
                <a:srgbClr val="333333"/>
              </a:solidFill>
              <a:highlight>
                <a:srgbClr val="FFFFFF"/>
              </a:highlight>
              <a:latin typeface="Montserrat"/>
              <a:ea typeface="Montserrat"/>
              <a:cs typeface="Montserrat"/>
              <a:sym typeface="Montserrat"/>
            </a:endParaRPr>
          </a:p>
          <a:p>
            <a:pPr marL="0" lvl="0" indent="0" algn="l" rtl="0">
              <a:spcBef>
                <a:spcPts val="0"/>
              </a:spcBef>
              <a:spcAft>
                <a:spcPts val="0"/>
              </a:spcAft>
              <a:buNone/>
            </a:pPr>
            <a:endParaRPr sz="1500">
              <a:solidFill>
                <a:srgbClr val="333333"/>
              </a:solidFill>
              <a:highlight>
                <a:schemeClr val="lt1"/>
              </a:highlight>
              <a:latin typeface="Montserrat"/>
              <a:ea typeface="Montserrat"/>
              <a:cs typeface="Montserrat"/>
              <a:sym typeface="Montserrat"/>
            </a:endParaRPr>
          </a:p>
        </p:txBody>
      </p:sp>
      <p:pic>
        <p:nvPicPr>
          <p:cNvPr id="79" name="Google Shape;79;p12"/>
          <p:cNvPicPr preferRelativeResize="0"/>
          <p:nvPr/>
        </p:nvPicPr>
        <p:blipFill>
          <a:blip r:embed="rId3">
            <a:alphaModFix/>
          </a:blip>
          <a:stretch>
            <a:fillRect/>
          </a:stretch>
        </p:blipFill>
        <p:spPr>
          <a:xfrm>
            <a:off x="4386625" y="1019463"/>
            <a:ext cx="4195624" cy="2798124"/>
          </a:xfrm>
          <a:prstGeom prst="rect">
            <a:avLst/>
          </a:prstGeom>
          <a:noFill/>
          <a:ln>
            <a:noFill/>
          </a:ln>
          <a:effectLst>
            <a:outerShdw blurRad="385763" dist="19050" dir="5400000" algn="bl" rotWithShape="0">
              <a:srgbClr val="595959">
                <a:alpha val="5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txBox="1">
            <a:spLocks noGrp="1"/>
          </p:cNvSpPr>
          <p:nvPr>
            <p:ph type="body" idx="1"/>
          </p:nvPr>
        </p:nvSpPr>
        <p:spPr>
          <a:xfrm>
            <a:off x="606476" y="312173"/>
            <a:ext cx="7931100" cy="392400"/>
          </a:xfrm>
          <a:prstGeom prst="rect">
            <a:avLst/>
          </a:prstGeom>
          <a:noFill/>
          <a:ln>
            <a:noFill/>
          </a:ln>
        </p:spPr>
        <p:txBody>
          <a:bodyPr spcFirstLastPara="1" wrap="square" lIns="19050" tIns="19050" rIns="19050" bIns="19050" anchor="ctr" anchorCtr="0">
            <a:spAutoFit/>
          </a:bodyPr>
          <a:lstStyle/>
          <a:p>
            <a:pPr marL="0" lvl="0" indent="0" algn="l" rtl="0">
              <a:lnSpc>
                <a:spcPct val="100000"/>
              </a:lnSpc>
              <a:spcBef>
                <a:spcPts val="0"/>
              </a:spcBef>
              <a:spcAft>
                <a:spcPts val="0"/>
              </a:spcAft>
              <a:buClr>
                <a:srgbClr val="253667"/>
              </a:buClr>
              <a:buSzPts val="2300"/>
              <a:buFont typeface="Montserrat"/>
              <a:buNone/>
            </a:pPr>
            <a:r>
              <a:rPr lang="en-US"/>
              <a:t>Element 2</a:t>
            </a:r>
            <a:endParaRPr>
              <a:highlight>
                <a:srgbClr val="FFFF00"/>
              </a:highlight>
            </a:endParaRPr>
          </a:p>
        </p:txBody>
      </p:sp>
      <p:sp>
        <p:nvSpPr>
          <p:cNvPr id="85" name="Google Shape;85;p13"/>
          <p:cNvSpPr txBox="1"/>
          <p:nvPr/>
        </p:nvSpPr>
        <p:spPr>
          <a:xfrm>
            <a:off x="707986" y="879694"/>
            <a:ext cx="7131300" cy="1097400"/>
          </a:xfrm>
          <a:prstGeom prst="rect">
            <a:avLst/>
          </a:prstGeom>
          <a:noFill/>
          <a:ln>
            <a:noFill/>
          </a:ln>
        </p:spPr>
        <p:txBody>
          <a:bodyPr spcFirstLastPara="1" wrap="square" lIns="19050" tIns="19050" rIns="19050" bIns="19050" anchor="ctr" anchorCtr="0">
            <a:spAutoFit/>
          </a:bodyPr>
          <a:lstStyle/>
          <a:p>
            <a:pPr marL="177800" marR="0" lvl="0" indent="-177800" algn="l" rtl="0">
              <a:lnSpc>
                <a:spcPct val="115000"/>
              </a:lnSpc>
              <a:spcBef>
                <a:spcPts val="0"/>
              </a:spcBef>
              <a:spcAft>
                <a:spcPts val="0"/>
              </a:spcAft>
              <a:buClr>
                <a:srgbClr val="980000"/>
              </a:buClr>
              <a:buSzPts val="1600"/>
              <a:buFont typeface="Montserrat"/>
              <a:buChar char="➢"/>
            </a:pPr>
            <a:r>
              <a:rPr lang="en-US" sz="1600" b="1" i="0" u="none" strike="noStrike" cap="none">
                <a:solidFill>
                  <a:schemeClr val="dk1"/>
                </a:solidFill>
                <a:highlight>
                  <a:schemeClr val="lt1"/>
                </a:highlight>
                <a:latin typeface="Montserrat"/>
                <a:ea typeface="Montserrat"/>
                <a:cs typeface="Montserrat"/>
                <a:sym typeface="Montserrat"/>
              </a:rPr>
              <a:t>Fund new construction of a building for the Advanced Learning Academy (ALA)</a:t>
            </a:r>
            <a:endParaRPr sz="1600" b="1" i="0" u="none" strike="noStrike" cap="none">
              <a:solidFill>
                <a:schemeClr val="dk1"/>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chemeClr val="dk1"/>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chemeClr val="dk1"/>
              </a:solidFill>
              <a:highlight>
                <a:schemeClr val="lt1"/>
              </a:highlight>
              <a:latin typeface="Montserrat"/>
              <a:ea typeface="Montserrat"/>
              <a:cs typeface="Montserrat"/>
              <a:sym typeface="Montserrat"/>
            </a:endParaRPr>
          </a:p>
        </p:txBody>
      </p:sp>
      <p:graphicFrame>
        <p:nvGraphicFramePr>
          <p:cNvPr id="86" name="Google Shape;86;p13"/>
          <p:cNvGraphicFramePr/>
          <p:nvPr/>
        </p:nvGraphicFramePr>
        <p:xfrm>
          <a:off x="419025" y="1684959"/>
          <a:ext cx="8234075" cy="2777540"/>
        </p:xfrm>
        <a:graphic>
          <a:graphicData uri="http://schemas.openxmlformats.org/drawingml/2006/table">
            <a:tbl>
              <a:tblPr bandRow="1">
                <a:noFill/>
                <a:tableStyleId>{F2E38F07-DEFD-486A-B75F-EDEE0639D9AC}</a:tableStyleId>
              </a:tblPr>
              <a:tblGrid>
                <a:gridCol w="2599375">
                  <a:extLst>
                    <a:ext uri="{9D8B030D-6E8A-4147-A177-3AD203B41FA5}">
                      <a16:colId xmlns:a16="http://schemas.microsoft.com/office/drawing/2014/main" val="20000"/>
                    </a:ext>
                  </a:extLst>
                </a:gridCol>
                <a:gridCol w="2785050">
                  <a:extLst>
                    <a:ext uri="{9D8B030D-6E8A-4147-A177-3AD203B41FA5}">
                      <a16:colId xmlns:a16="http://schemas.microsoft.com/office/drawing/2014/main" val="20001"/>
                    </a:ext>
                  </a:extLst>
                </a:gridCol>
                <a:gridCol w="2849650">
                  <a:extLst>
                    <a:ext uri="{9D8B030D-6E8A-4147-A177-3AD203B41FA5}">
                      <a16:colId xmlns:a16="http://schemas.microsoft.com/office/drawing/2014/main" val="20002"/>
                    </a:ext>
                  </a:extLst>
                </a:gridCol>
              </a:tblGrid>
              <a:tr h="105975">
                <a:tc>
                  <a:txBody>
                    <a:bodyPr/>
                    <a:lstStyle/>
                    <a:p>
                      <a:pPr marL="215900" marR="0" lvl="0" indent="-38100" algn="ctr" rtl="0">
                        <a:lnSpc>
                          <a:spcPct val="100000"/>
                        </a:lnSpc>
                        <a:spcBef>
                          <a:spcPts val="0"/>
                        </a:spcBef>
                        <a:spcAft>
                          <a:spcPts val="0"/>
                        </a:spcAft>
                        <a:buClr>
                          <a:srgbClr val="000000"/>
                        </a:buClr>
                        <a:buSzPts val="1100"/>
                        <a:buFont typeface="Arial"/>
                        <a:buNone/>
                      </a:pPr>
                      <a:r>
                        <a:rPr lang="en-US" sz="1100" b="1" u="none" strike="noStrike" cap="none">
                          <a:solidFill>
                            <a:srgbClr val="FFFFFF"/>
                          </a:solidFill>
                          <a:latin typeface="Montserrat"/>
                          <a:ea typeface="Montserrat"/>
                          <a:cs typeface="Montserrat"/>
                          <a:sym typeface="Montserrat"/>
                        </a:rPr>
                        <a:t>Proposal</a:t>
                      </a:r>
                      <a:endParaRPr sz="1100" b="1" u="none" strike="noStrike" cap="none">
                        <a:solidFill>
                          <a:srgbClr val="FFFFFF"/>
                        </a:solidFill>
                        <a:latin typeface="Montserrat"/>
                        <a:ea typeface="Montserrat"/>
                        <a:cs typeface="Montserrat"/>
                        <a:sym typeface="Montserrat"/>
                      </a:endParaRPr>
                    </a:p>
                  </a:txBody>
                  <a:tcPr marL="23825" marR="23825" marT="23825" marB="238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244061"/>
                    </a:solidFill>
                  </a:tcPr>
                </a:tc>
                <a:tc>
                  <a:txBody>
                    <a:bodyPr/>
                    <a:lstStyle/>
                    <a:p>
                      <a:pPr marL="177800" marR="0" lvl="0" indent="0" algn="ctr" rtl="0">
                        <a:lnSpc>
                          <a:spcPct val="100000"/>
                        </a:lnSpc>
                        <a:spcBef>
                          <a:spcPts val="0"/>
                        </a:spcBef>
                        <a:spcAft>
                          <a:spcPts val="0"/>
                        </a:spcAft>
                        <a:buClr>
                          <a:srgbClr val="000000"/>
                        </a:buClr>
                        <a:buSzPts val="1100"/>
                        <a:buFont typeface="Arial"/>
                        <a:buNone/>
                      </a:pPr>
                      <a:r>
                        <a:rPr lang="en-US" sz="1100" b="1" u="none" strike="noStrike" cap="none">
                          <a:solidFill>
                            <a:srgbClr val="FFFFFF"/>
                          </a:solidFill>
                          <a:latin typeface="Montserrat"/>
                          <a:ea typeface="Montserrat"/>
                          <a:cs typeface="Montserrat"/>
                          <a:sym typeface="Montserrat"/>
                        </a:rPr>
                        <a:t>Comments</a:t>
                      </a:r>
                      <a:endParaRPr sz="1100" b="1" u="none" strike="noStrike" cap="none">
                        <a:solidFill>
                          <a:srgbClr val="FFFFFF"/>
                        </a:solidFill>
                        <a:latin typeface="Montserrat"/>
                        <a:ea typeface="Montserrat"/>
                        <a:cs typeface="Montserrat"/>
                        <a:sym typeface="Montserrat"/>
                      </a:endParaRPr>
                    </a:p>
                  </a:txBody>
                  <a:tcPr marL="23825" marR="23825" marT="23825" marB="238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244061"/>
                    </a:solidFill>
                  </a:tcPr>
                </a:tc>
                <a:tc>
                  <a:txBody>
                    <a:bodyPr/>
                    <a:lstStyle/>
                    <a:p>
                      <a:pPr marL="215900" marR="0" lvl="0" indent="-38100" algn="ctr" rtl="0">
                        <a:lnSpc>
                          <a:spcPct val="100000"/>
                        </a:lnSpc>
                        <a:spcBef>
                          <a:spcPts val="0"/>
                        </a:spcBef>
                        <a:spcAft>
                          <a:spcPts val="0"/>
                        </a:spcAft>
                        <a:buClr>
                          <a:srgbClr val="000000"/>
                        </a:buClr>
                        <a:buSzPts val="1100"/>
                        <a:buFont typeface="Arial"/>
                        <a:buNone/>
                      </a:pPr>
                      <a:r>
                        <a:rPr lang="en-US" sz="1100" b="1" u="none" strike="noStrike" cap="none">
                          <a:solidFill>
                            <a:srgbClr val="FFFFFF"/>
                          </a:solidFill>
                          <a:latin typeface="Montserrat"/>
                          <a:ea typeface="Montserrat"/>
                          <a:cs typeface="Montserrat"/>
                          <a:sym typeface="Montserrat"/>
                        </a:rPr>
                        <a:t>Background</a:t>
                      </a:r>
                      <a:endParaRPr sz="1100" b="1" u="none" strike="noStrike" cap="none">
                        <a:solidFill>
                          <a:srgbClr val="FFFFFF"/>
                        </a:solidFill>
                        <a:latin typeface="Montserrat"/>
                        <a:ea typeface="Montserrat"/>
                        <a:cs typeface="Montserrat"/>
                        <a:sym typeface="Montserrat"/>
                      </a:endParaRPr>
                    </a:p>
                  </a:txBody>
                  <a:tcPr marL="23825" marR="23825" marT="23825" marB="238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244061"/>
                    </a:solidFill>
                  </a:tcPr>
                </a:tc>
                <a:extLst>
                  <a:ext uri="{0D108BD9-81ED-4DB2-BD59-A6C34878D82A}">
                    <a16:rowId xmlns:a16="http://schemas.microsoft.com/office/drawing/2014/main" val="10000"/>
                  </a:ext>
                </a:extLst>
              </a:tr>
              <a:tr h="105975">
                <a:tc>
                  <a:txBody>
                    <a:bodyPr/>
                    <a:lstStyle/>
                    <a:p>
                      <a:pPr marL="215900" marR="0" lvl="0" indent="-107950" algn="l" rtl="0">
                        <a:lnSpc>
                          <a:spcPct val="100000"/>
                        </a:lnSpc>
                        <a:spcBef>
                          <a:spcPts val="0"/>
                        </a:spcBef>
                        <a:spcAft>
                          <a:spcPts val="0"/>
                        </a:spcAft>
                        <a:buClr>
                          <a:srgbClr val="000000"/>
                        </a:buClr>
                        <a:buSzPts val="1100"/>
                        <a:buFont typeface="Montserrat"/>
                        <a:buChar char="●"/>
                      </a:pPr>
                      <a:r>
                        <a:rPr lang="en-US" sz="1100" u="none" strike="noStrike" cap="none">
                          <a:latin typeface="Montserrat"/>
                          <a:ea typeface="Montserrat"/>
                          <a:cs typeface="Montserrat"/>
                          <a:sym typeface="Montserrat"/>
                        </a:rPr>
                        <a:t>SAISD to construct a new Pre-K-5 ALA (at a site to be determined) using TIRZ funds.</a:t>
                      </a:r>
                      <a:endParaRPr sz="1100" u="none" strike="noStrike" cap="none">
                        <a:latin typeface="Montserrat"/>
                        <a:ea typeface="Montserrat"/>
                        <a:cs typeface="Montserrat"/>
                        <a:sym typeface="Montserrat"/>
                      </a:endParaRPr>
                    </a:p>
                    <a:p>
                      <a:pPr marL="215900" marR="0" lvl="0" indent="-107950" algn="l" rtl="0">
                        <a:lnSpc>
                          <a:spcPct val="100000"/>
                        </a:lnSpc>
                        <a:spcBef>
                          <a:spcPts val="0"/>
                        </a:spcBef>
                        <a:spcAft>
                          <a:spcPts val="0"/>
                        </a:spcAft>
                        <a:buClr>
                          <a:srgbClr val="000000"/>
                        </a:buClr>
                        <a:buSzPts val="1100"/>
                        <a:buFont typeface="Montserrat"/>
                        <a:buChar char="●"/>
                      </a:pPr>
                      <a:r>
                        <a:rPr lang="en-US" sz="1100" u="none" strike="noStrike" cap="none">
                          <a:latin typeface="Montserrat"/>
                          <a:ea typeface="Montserrat"/>
                          <a:cs typeface="Montserrat"/>
                          <a:sym typeface="Montserrat"/>
                        </a:rPr>
                        <a:t>Projected cost of $45 million. </a:t>
                      </a:r>
                      <a:endParaRPr sz="1100" u="none" strike="noStrike" cap="none">
                        <a:latin typeface="Montserrat"/>
                        <a:ea typeface="Montserrat"/>
                        <a:cs typeface="Montserrat"/>
                        <a:sym typeface="Montserrat"/>
                      </a:endParaRPr>
                    </a:p>
                    <a:p>
                      <a:pPr marL="177800" marR="0" lvl="0" indent="0" algn="l" rtl="0">
                        <a:lnSpc>
                          <a:spcPct val="100000"/>
                        </a:lnSpc>
                        <a:spcBef>
                          <a:spcPts val="0"/>
                        </a:spcBef>
                        <a:spcAft>
                          <a:spcPts val="0"/>
                        </a:spcAft>
                        <a:buClr>
                          <a:srgbClr val="000000"/>
                        </a:buClr>
                        <a:buSzPts val="1100"/>
                        <a:buFont typeface="Arial"/>
                        <a:buNone/>
                      </a:pPr>
                      <a:endParaRPr sz="1100" u="none" strike="noStrike" cap="none">
                        <a:latin typeface="Montserrat"/>
                        <a:ea typeface="Montserrat"/>
                        <a:cs typeface="Montserrat"/>
                        <a:sym typeface="Montserrat"/>
                      </a:endParaRPr>
                    </a:p>
                  </a:txBody>
                  <a:tcPr marL="23825" marR="23825" marT="23825" marB="23825">
                    <a:lnT w="9525" cap="flat" cmpd="sng">
                      <a:solidFill>
                        <a:srgbClr val="000000"/>
                      </a:solidFill>
                      <a:prstDash val="solid"/>
                      <a:round/>
                      <a:headEnd type="none" w="sm" len="sm"/>
                      <a:tailEnd type="none" w="sm" len="sm"/>
                    </a:lnT>
                  </a:tcPr>
                </a:tc>
                <a:tc>
                  <a:txBody>
                    <a:bodyPr/>
                    <a:lstStyle/>
                    <a:p>
                      <a:pPr marL="215900" marR="0" lvl="0" indent="-107950" algn="l" rtl="0">
                        <a:lnSpc>
                          <a:spcPct val="100000"/>
                        </a:lnSpc>
                        <a:spcBef>
                          <a:spcPts val="0"/>
                        </a:spcBef>
                        <a:spcAft>
                          <a:spcPts val="0"/>
                        </a:spcAft>
                        <a:buClr>
                          <a:srgbClr val="000000"/>
                        </a:buClr>
                        <a:buSzPts val="1100"/>
                        <a:buFont typeface="Montserrat"/>
                        <a:buChar char="●"/>
                      </a:pPr>
                      <a:r>
                        <a:rPr lang="en-US" sz="1100" u="none" strike="noStrike" cap="none">
                          <a:latin typeface="Montserrat"/>
                          <a:ea typeface="Montserrat"/>
                          <a:cs typeface="Montserrat"/>
                          <a:sym typeface="Montserrat"/>
                        </a:rPr>
                        <a:t>Missions expressed general interest in supporting SAISD's academic programming.</a:t>
                      </a:r>
                      <a:endParaRPr sz="1100" u="none" strike="noStrike" cap="none">
                        <a:latin typeface="Montserrat"/>
                        <a:ea typeface="Montserrat"/>
                        <a:cs typeface="Montserrat"/>
                        <a:sym typeface="Montserrat"/>
                      </a:endParaRPr>
                    </a:p>
                    <a:p>
                      <a:pPr marL="215900" marR="0" lvl="0" indent="-107950" algn="l" rtl="0">
                        <a:lnSpc>
                          <a:spcPct val="100000"/>
                        </a:lnSpc>
                        <a:spcBef>
                          <a:spcPts val="0"/>
                        </a:spcBef>
                        <a:spcAft>
                          <a:spcPts val="0"/>
                        </a:spcAft>
                        <a:buClr>
                          <a:srgbClr val="000000"/>
                        </a:buClr>
                        <a:buSzPts val="1100"/>
                        <a:buFont typeface="Montserrat"/>
                        <a:buChar char="●"/>
                      </a:pPr>
                      <a:r>
                        <a:rPr lang="en-US" sz="1100" u="none" strike="noStrike" cap="none">
                          <a:latin typeface="Montserrat"/>
                          <a:ea typeface="Montserrat"/>
                          <a:cs typeface="Montserrat"/>
                          <a:sym typeface="Montserrat"/>
                        </a:rPr>
                        <a:t>This solution solves a current challenge of an oversubscribed school and avoids use of eminent domain power to acquire needed land.</a:t>
                      </a:r>
                      <a:endParaRPr sz="1100" u="none" strike="noStrike" cap="none">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Montserrat"/>
                        <a:ea typeface="Montserrat"/>
                        <a:cs typeface="Montserrat"/>
                        <a:sym typeface="Montserrat"/>
                      </a:endParaRPr>
                    </a:p>
                  </a:txBody>
                  <a:tcPr marL="23825" marR="23825" marT="23825" marB="23825">
                    <a:lnT w="9525" cap="flat" cmpd="sng">
                      <a:solidFill>
                        <a:srgbClr val="000000"/>
                      </a:solidFill>
                      <a:prstDash val="solid"/>
                      <a:round/>
                      <a:headEnd type="none" w="sm" len="sm"/>
                      <a:tailEnd type="none" w="sm" len="sm"/>
                    </a:lnT>
                  </a:tcPr>
                </a:tc>
                <a:tc>
                  <a:txBody>
                    <a:bodyPr/>
                    <a:lstStyle/>
                    <a:p>
                      <a:pPr marL="215900" marR="0" lvl="0" indent="-107950" algn="l" rtl="0">
                        <a:lnSpc>
                          <a:spcPct val="100000"/>
                        </a:lnSpc>
                        <a:spcBef>
                          <a:spcPts val="0"/>
                        </a:spcBef>
                        <a:spcAft>
                          <a:spcPts val="0"/>
                        </a:spcAft>
                        <a:buClr>
                          <a:srgbClr val="000000"/>
                        </a:buClr>
                        <a:buSzPts val="1100"/>
                        <a:buFont typeface="Montserrat"/>
                        <a:buChar char="●"/>
                      </a:pPr>
                      <a:r>
                        <a:rPr lang="en-US" sz="1100" u="none" strike="noStrike" cap="none">
                          <a:latin typeface="Montserrat"/>
                          <a:ea typeface="Montserrat"/>
                          <a:cs typeface="Montserrat"/>
                          <a:sym typeface="Montserrat"/>
                        </a:rPr>
                        <a:t>Proposed baseball stadium interferes with plans for an ALA expansion at Kingsbury St. and Flores St. that has been in planning since 2021.</a:t>
                      </a:r>
                      <a:endParaRPr sz="1100" u="none" strike="noStrike" cap="none">
                        <a:latin typeface="Montserrat"/>
                        <a:ea typeface="Montserrat"/>
                        <a:cs typeface="Montserrat"/>
                        <a:sym typeface="Montserrat"/>
                      </a:endParaRPr>
                    </a:p>
                    <a:p>
                      <a:pPr marL="215900" marR="0" lvl="0" indent="-107950" algn="l" rtl="0">
                        <a:lnSpc>
                          <a:spcPct val="100000"/>
                        </a:lnSpc>
                        <a:spcBef>
                          <a:spcPts val="0"/>
                        </a:spcBef>
                        <a:spcAft>
                          <a:spcPts val="0"/>
                        </a:spcAft>
                        <a:buClr>
                          <a:srgbClr val="000000"/>
                        </a:buClr>
                        <a:buSzPts val="1100"/>
                        <a:buFont typeface="Montserrat"/>
                        <a:buChar char="●"/>
                      </a:pPr>
                      <a:r>
                        <a:rPr lang="en-US" sz="1100" u="none" strike="noStrike" cap="none">
                          <a:latin typeface="Montserrat"/>
                          <a:ea typeface="Montserrat"/>
                          <a:cs typeface="Montserrat"/>
                          <a:sym typeface="Montserrat"/>
                        </a:rPr>
                        <a:t>ALA at Euclid cannot currently accommodate grades 4 and 5.</a:t>
                      </a:r>
                      <a:endParaRPr sz="1100" u="none" strike="noStrike" cap="none">
                        <a:latin typeface="Montserrat"/>
                        <a:ea typeface="Montserrat"/>
                        <a:cs typeface="Montserrat"/>
                        <a:sym typeface="Montserrat"/>
                      </a:endParaRPr>
                    </a:p>
                  </a:txBody>
                  <a:tcPr marL="23825" marR="23825" marT="23825" marB="23825">
                    <a:lnT w="9525" cap="flat" cmpd="sng">
                      <a:solidFill>
                        <a:srgbClr val="000000"/>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sp>
        <p:nvSpPr>
          <p:cNvPr id="87" name="Google Shape;87;p13"/>
          <p:cNvSpPr txBox="1">
            <a:spLocks noGrp="1"/>
          </p:cNvSpPr>
          <p:nvPr>
            <p:ph type="sldNum" idx="12"/>
          </p:nvPr>
        </p:nvSpPr>
        <p:spPr>
          <a:xfrm>
            <a:off x="4373933" y="4933950"/>
            <a:ext cx="261300" cy="115500"/>
          </a:xfrm>
          <a:prstGeom prst="rect">
            <a:avLst/>
          </a:prstGeom>
          <a:noFill/>
          <a:ln>
            <a:noFill/>
          </a:ln>
        </p:spPr>
        <p:txBody>
          <a:bodyPr spcFirstLastPara="1" wrap="square" lIns="19050" tIns="19050" rIns="19050" bIns="19050" anchor="t" anchorCtr="0">
            <a:spAutoFit/>
          </a:bodyPr>
          <a:lstStyle/>
          <a:p>
            <a:pPr marL="0" lvl="0" indent="0" algn="ctr" rtl="0">
              <a:lnSpc>
                <a:spcPct val="100000"/>
              </a:lnSpc>
              <a:spcBef>
                <a:spcPts val="0"/>
              </a:spcBef>
              <a:spcAft>
                <a:spcPts val="0"/>
              </a:spcAft>
              <a:buClr>
                <a:srgbClr val="253667"/>
              </a:buClr>
              <a:buSzPts val="900"/>
              <a:buFont typeface="Montserrat SemiBold"/>
              <a:buNone/>
            </a:pPr>
            <a:fld id="{00000000-1234-1234-1234-123412341234}" type="slidenum">
              <a:rPr lang="en-US" sz="500"/>
              <a:t>4</a:t>
            </a:fld>
            <a:endParaRPr sz="5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body" idx="1"/>
          </p:nvPr>
        </p:nvSpPr>
        <p:spPr>
          <a:xfrm>
            <a:off x="606476" y="312173"/>
            <a:ext cx="7931100" cy="392400"/>
          </a:xfrm>
          <a:prstGeom prst="rect">
            <a:avLst/>
          </a:prstGeom>
          <a:noFill/>
          <a:ln>
            <a:noFill/>
          </a:ln>
        </p:spPr>
        <p:txBody>
          <a:bodyPr spcFirstLastPara="1" wrap="square" lIns="19050" tIns="19050" rIns="19050" bIns="19050" anchor="ctr" anchorCtr="0">
            <a:spAutoFit/>
          </a:bodyPr>
          <a:lstStyle/>
          <a:p>
            <a:pPr marL="0" lvl="0" indent="0" algn="l" rtl="0">
              <a:lnSpc>
                <a:spcPct val="100000"/>
              </a:lnSpc>
              <a:spcBef>
                <a:spcPts val="0"/>
              </a:spcBef>
              <a:spcAft>
                <a:spcPts val="0"/>
              </a:spcAft>
              <a:buClr>
                <a:srgbClr val="253667"/>
              </a:buClr>
              <a:buSzPts val="2300"/>
              <a:buFont typeface="Montserrat"/>
              <a:buNone/>
            </a:pPr>
            <a:r>
              <a:rPr lang="en-US"/>
              <a:t>Initial Proposal to Sell</a:t>
            </a:r>
            <a:endParaRPr/>
          </a:p>
        </p:txBody>
      </p:sp>
      <p:sp>
        <p:nvSpPr>
          <p:cNvPr id="93" name="Google Shape;93;p14"/>
          <p:cNvSpPr txBox="1"/>
          <p:nvPr/>
        </p:nvSpPr>
        <p:spPr>
          <a:xfrm>
            <a:off x="1661554" y="918225"/>
            <a:ext cx="7131300" cy="3387900"/>
          </a:xfrm>
          <a:prstGeom prst="rect">
            <a:avLst/>
          </a:prstGeom>
          <a:noFill/>
          <a:ln>
            <a:noFill/>
          </a:ln>
        </p:spPr>
        <p:txBody>
          <a:bodyPr spcFirstLastPara="1" wrap="square" lIns="19050" tIns="19050" rIns="19050" bIns="19050" anchor="ctr" anchorCtr="0">
            <a:spAutoFit/>
          </a:bodyPr>
          <a:lstStyle/>
          <a:p>
            <a:pPr marL="177800" marR="0" lvl="0" indent="-177800" algn="l" rtl="0">
              <a:lnSpc>
                <a:spcPct val="90000"/>
              </a:lnSpc>
              <a:spcBef>
                <a:spcPts val="0"/>
              </a:spcBef>
              <a:spcAft>
                <a:spcPts val="0"/>
              </a:spcAft>
              <a:buClr>
                <a:schemeClr val="dk1"/>
              </a:buClr>
              <a:buSzPts val="1600"/>
              <a:buFont typeface="Montserrat"/>
              <a:buChar char="●"/>
            </a:pPr>
            <a:r>
              <a:rPr lang="en-US" sz="1600" b="0" i="0" u="none" strike="noStrike" cap="none">
                <a:solidFill>
                  <a:schemeClr val="dk1"/>
                </a:solidFill>
                <a:latin typeface="Montserrat"/>
                <a:ea typeface="Montserrat"/>
                <a:cs typeface="Montserrat"/>
                <a:sym typeface="Montserrat"/>
              </a:rPr>
              <a:t>SAISD conducted a sealed bid process for the sale of various surplus properties in efforts to consolidate and raise funds for a new central office. </a:t>
            </a:r>
            <a:endParaRPr sz="1600" b="0" i="0" u="none" strike="noStrike" cap="none">
              <a:solidFill>
                <a:schemeClr val="dk1"/>
              </a:solidFill>
              <a:latin typeface="Montserrat"/>
              <a:ea typeface="Montserrat"/>
              <a:cs typeface="Montserrat"/>
              <a:sym typeface="Montserrat"/>
            </a:endParaRPr>
          </a:p>
          <a:p>
            <a:pPr marL="520700" marR="0" lvl="0" indent="0" algn="l" rtl="0">
              <a:lnSpc>
                <a:spcPct val="90000"/>
              </a:lnSpc>
              <a:spcBef>
                <a:spcPts val="0"/>
              </a:spcBef>
              <a:spcAft>
                <a:spcPts val="0"/>
              </a:spcAft>
              <a:buClr>
                <a:srgbClr val="000000"/>
              </a:buClr>
              <a:buSzPts val="1600"/>
              <a:buFont typeface="Arial"/>
              <a:buNone/>
            </a:pPr>
            <a:endParaRPr sz="1600" b="0" i="0" u="none" strike="noStrike" cap="none">
              <a:solidFill>
                <a:schemeClr val="dk1"/>
              </a:solidFill>
              <a:latin typeface="Montserrat"/>
              <a:ea typeface="Montserrat"/>
              <a:cs typeface="Montserrat"/>
              <a:sym typeface="Montserrat"/>
            </a:endParaRPr>
          </a:p>
          <a:p>
            <a:pPr marL="177800" marR="0" lvl="0" indent="-177800" algn="l" rtl="0">
              <a:lnSpc>
                <a:spcPct val="90000"/>
              </a:lnSpc>
              <a:spcBef>
                <a:spcPts val="0"/>
              </a:spcBef>
              <a:spcAft>
                <a:spcPts val="0"/>
              </a:spcAft>
              <a:buClr>
                <a:schemeClr val="dk1"/>
              </a:buClr>
              <a:buSzPts val="1600"/>
              <a:buFont typeface="Montserrat"/>
              <a:buChar char="●"/>
            </a:pPr>
            <a:r>
              <a:rPr lang="en-US" sz="1600" b="0" i="0" u="none" strike="noStrike" cap="none">
                <a:solidFill>
                  <a:schemeClr val="dk1"/>
                </a:solidFill>
                <a:latin typeface="Montserrat"/>
                <a:ea typeface="Montserrat"/>
                <a:cs typeface="Montserrat"/>
                <a:sym typeface="Montserrat"/>
              </a:rPr>
              <a:t>Among the properties under the sealed bid process were Fox Tech baseball field and the Fox Tech football field. </a:t>
            </a:r>
            <a:endParaRPr sz="1600" b="0" i="0" u="none" strike="noStrike" cap="none">
              <a:solidFill>
                <a:schemeClr val="dk1"/>
              </a:solidFill>
              <a:latin typeface="Montserrat"/>
              <a:ea typeface="Montserrat"/>
              <a:cs typeface="Montserrat"/>
              <a:sym typeface="Montserrat"/>
            </a:endParaRPr>
          </a:p>
          <a:p>
            <a:pPr marL="520700" marR="0" lvl="0" indent="0" algn="l" rtl="0">
              <a:lnSpc>
                <a:spcPct val="90000"/>
              </a:lnSpc>
              <a:spcBef>
                <a:spcPts val="0"/>
              </a:spcBef>
              <a:spcAft>
                <a:spcPts val="0"/>
              </a:spcAft>
              <a:buClr>
                <a:srgbClr val="000000"/>
              </a:buClr>
              <a:buSzPts val="1600"/>
              <a:buFont typeface="Arial"/>
              <a:buNone/>
            </a:pPr>
            <a:endParaRPr sz="1600" b="0" i="0" u="none" strike="noStrike" cap="none">
              <a:solidFill>
                <a:schemeClr val="dk1"/>
              </a:solidFill>
              <a:latin typeface="Montserrat"/>
              <a:ea typeface="Montserrat"/>
              <a:cs typeface="Montserrat"/>
              <a:sym typeface="Montserrat"/>
            </a:endParaRPr>
          </a:p>
          <a:p>
            <a:pPr marL="177800" marR="0" lvl="0" indent="-177800" algn="l" rtl="0">
              <a:lnSpc>
                <a:spcPct val="90000"/>
              </a:lnSpc>
              <a:spcBef>
                <a:spcPts val="0"/>
              </a:spcBef>
              <a:spcAft>
                <a:spcPts val="0"/>
              </a:spcAft>
              <a:buClr>
                <a:schemeClr val="dk1"/>
              </a:buClr>
              <a:buSzPts val="1600"/>
              <a:buFont typeface="Montserrat"/>
              <a:buChar char="●"/>
            </a:pPr>
            <a:r>
              <a:rPr lang="en-US" sz="1600" b="0" i="0" u="none" strike="noStrike" cap="none">
                <a:solidFill>
                  <a:schemeClr val="dk1"/>
                </a:solidFill>
                <a:latin typeface="Montserrat"/>
                <a:ea typeface="Montserrat"/>
                <a:cs typeface="Montserrat"/>
                <a:sym typeface="Montserrat"/>
              </a:rPr>
              <a:t> SAISD approved a bid to sell the aforementioned fields to Weston Urban.  A contract to sell and convey the fields was being reviewed/revised in summer and fall of 2016.</a:t>
            </a:r>
            <a:endParaRPr sz="1600" b="0" i="0" u="none" strike="noStrike" cap="none">
              <a:solidFill>
                <a:schemeClr val="dk1"/>
              </a:solidFill>
              <a:latin typeface="Montserrat"/>
              <a:ea typeface="Montserrat"/>
              <a:cs typeface="Montserrat"/>
              <a:sym typeface="Montserrat"/>
            </a:endParaRPr>
          </a:p>
          <a:p>
            <a:pPr marL="520700" marR="0" lvl="0" indent="0" algn="l" rtl="0">
              <a:lnSpc>
                <a:spcPct val="90000"/>
              </a:lnSpc>
              <a:spcBef>
                <a:spcPts val="0"/>
              </a:spcBef>
              <a:spcAft>
                <a:spcPts val="0"/>
              </a:spcAft>
              <a:buClr>
                <a:srgbClr val="000000"/>
              </a:buClr>
              <a:buSzPts val="1600"/>
              <a:buFont typeface="Arial"/>
              <a:buNone/>
            </a:pPr>
            <a:endParaRPr sz="1600" b="0" i="0" u="none" strike="noStrike" cap="none">
              <a:solidFill>
                <a:schemeClr val="dk1"/>
              </a:solidFill>
              <a:latin typeface="Montserrat"/>
              <a:ea typeface="Montserrat"/>
              <a:cs typeface="Montserrat"/>
              <a:sym typeface="Montserrat"/>
            </a:endParaRPr>
          </a:p>
          <a:p>
            <a:pPr marL="177800" marR="0" lvl="0" indent="-177800" algn="l" rtl="0">
              <a:lnSpc>
                <a:spcPct val="90000"/>
              </a:lnSpc>
              <a:spcBef>
                <a:spcPts val="0"/>
              </a:spcBef>
              <a:spcAft>
                <a:spcPts val="0"/>
              </a:spcAft>
              <a:buClr>
                <a:schemeClr val="dk1"/>
              </a:buClr>
              <a:buSzPts val="1600"/>
              <a:buFont typeface="Montserrat"/>
              <a:buChar char="●"/>
            </a:pPr>
            <a:r>
              <a:rPr lang="en-US" sz="1600" b="0" i="0" u="none" strike="noStrike" cap="none">
                <a:solidFill>
                  <a:schemeClr val="dk1"/>
                </a:solidFill>
                <a:latin typeface="Montserrat"/>
                <a:ea typeface="Montserrat"/>
                <a:cs typeface="Montserrat"/>
                <a:sym typeface="Montserrat"/>
              </a:rPr>
              <a:t>SAISD withdraws the sale as a result of the success and growth of the Cast Tech program, which SAISD anticipated would require additional land to support future growth.</a:t>
            </a:r>
            <a:endParaRPr sz="16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Montserrat Medium"/>
              <a:ea typeface="Montserrat Medium"/>
              <a:cs typeface="Montserrat Medium"/>
              <a:sym typeface="Montserrat Medium"/>
            </a:endParaRPr>
          </a:p>
        </p:txBody>
      </p:sp>
      <p:sp>
        <p:nvSpPr>
          <p:cNvPr id="94" name="Google Shape;94;p14"/>
          <p:cNvSpPr/>
          <p:nvPr/>
        </p:nvSpPr>
        <p:spPr>
          <a:xfrm>
            <a:off x="-57150" y="918225"/>
            <a:ext cx="1495200" cy="384900"/>
          </a:xfrm>
          <a:prstGeom prst="roundRect">
            <a:avLst>
              <a:gd name="adj" fmla="val 16667"/>
            </a:avLst>
          </a:prstGeom>
          <a:solidFill>
            <a:srgbClr val="980000"/>
          </a:solidFill>
          <a:ln w="9525" cap="flat" cmpd="sng">
            <a:solidFill>
              <a:schemeClr val="dk2"/>
            </a:solidFill>
            <a:prstDash val="solid"/>
            <a:round/>
            <a:headEnd type="none" w="sm" len="sm"/>
            <a:tailEnd type="none" w="sm" len="sm"/>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700" b="1" i="0" u="none" strike="noStrike" cap="none">
                <a:solidFill>
                  <a:schemeClr val="lt1"/>
                </a:solidFill>
                <a:latin typeface="Montserrat"/>
                <a:ea typeface="Montserrat"/>
                <a:cs typeface="Montserrat"/>
                <a:sym typeface="Montserrat"/>
              </a:rPr>
              <a:t>2016-2018</a:t>
            </a:r>
            <a:endParaRPr sz="1700" b="1" i="0" u="none" strike="noStrike" cap="none">
              <a:solidFill>
                <a:schemeClr val="lt1"/>
              </a:solidFill>
              <a:latin typeface="Montserrat"/>
              <a:ea typeface="Montserrat"/>
              <a:cs typeface="Montserrat"/>
              <a:sym typeface="Montserrat"/>
            </a:endParaRPr>
          </a:p>
        </p:txBody>
      </p:sp>
      <p:sp>
        <p:nvSpPr>
          <p:cNvPr id="95" name="Google Shape;95;p14"/>
          <p:cNvSpPr txBox="1">
            <a:spLocks noGrp="1"/>
          </p:cNvSpPr>
          <p:nvPr>
            <p:ph type="sldNum" idx="12"/>
          </p:nvPr>
        </p:nvSpPr>
        <p:spPr>
          <a:xfrm>
            <a:off x="4431087" y="4933950"/>
            <a:ext cx="162900" cy="115500"/>
          </a:xfrm>
          <a:prstGeom prst="rect">
            <a:avLst/>
          </a:prstGeom>
          <a:noFill/>
          <a:ln>
            <a:noFill/>
          </a:ln>
        </p:spPr>
        <p:txBody>
          <a:bodyPr spcFirstLastPara="1" wrap="square" lIns="19050" tIns="19050" rIns="19050" bIns="19050" anchor="t" anchorCtr="0">
            <a:spAutoFit/>
          </a:bodyPr>
          <a:lstStyle/>
          <a:p>
            <a:pPr marL="0" lvl="0" indent="0" algn="ctr" rtl="0">
              <a:lnSpc>
                <a:spcPct val="100000"/>
              </a:lnSpc>
              <a:spcBef>
                <a:spcPts val="0"/>
              </a:spcBef>
              <a:spcAft>
                <a:spcPts val="0"/>
              </a:spcAft>
              <a:buClr>
                <a:srgbClr val="253667"/>
              </a:buClr>
              <a:buSzPts val="900"/>
              <a:buFont typeface="Montserrat SemiBold"/>
              <a:buNone/>
            </a:pPr>
            <a:fld id="{00000000-1234-1234-1234-123412341234}" type="slidenum">
              <a:rPr lang="en-US" sz="500"/>
              <a:t>5</a:t>
            </a:fld>
            <a:endParaRPr sz="5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5"/>
          <p:cNvSpPr txBox="1">
            <a:spLocks noGrp="1"/>
          </p:cNvSpPr>
          <p:nvPr>
            <p:ph type="body" idx="1"/>
          </p:nvPr>
        </p:nvSpPr>
        <p:spPr>
          <a:xfrm>
            <a:off x="606476" y="312173"/>
            <a:ext cx="7931100" cy="392400"/>
          </a:xfrm>
          <a:prstGeom prst="rect">
            <a:avLst/>
          </a:prstGeom>
          <a:noFill/>
          <a:ln>
            <a:noFill/>
          </a:ln>
        </p:spPr>
        <p:txBody>
          <a:bodyPr spcFirstLastPara="1" wrap="square" lIns="19050" tIns="19050" rIns="19050" bIns="19050" anchor="ctr" anchorCtr="0">
            <a:spAutoFit/>
          </a:bodyPr>
          <a:lstStyle/>
          <a:p>
            <a:pPr marL="0" lvl="0" indent="0" algn="l" rtl="0">
              <a:lnSpc>
                <a:spcPct val="100000"/>
              </a:lnSpc>
              <a:spcBef>
                <a:spcPts val="0"/>
              </a:spcBef>
              <a:spcAft>
                <a:spcPts val="0"/>
              </a:spcAft>
              <a:buClr>
                <a:srgbClr val="253667"/>
              </a:buClr>
              <a:buSzPts val="2300"/>
              <a:buFont typeface="Montserrat"/>
              <a:buNone/>
            </a:pPr>
            <a:r>
              <a:rPr lang="en-US"/>
              <a:t>Initial Proposal to Acquire </a:t>
            </a:r>
            <a:endParaRPr/>
          </a:p>
        </p:txBody>
      </p:sp>
      <p:sp>
        <p:nvSpPr>
          <p:cNvPr id="101" name="Google Shape;101;p15"/>
          <p:cNvSpPr txBox="1"/>
          <p:nvPr/>
        </p:nvSpPr>
        <p:spPr>
          <a:xfrm>
            <a:off x="1661554" y="918225"/>
            <a:ext cx="7131300" cy="2501400"/>
          </a:xfrm>
          <a:prstGeom prst="rect">
            <a:avLst/>
          </a:prstGeom>
          <a:noFill/>
          <a:ln>
            <a:noFill/>
          </a:ln>
        </p:spPr>
        <p:txBody>
          <a:bodyPr spcFirstLastPara="1" wrap="square" lIns="19050" tIns="19050" rIns="19050" bIns="19050" anchor="ctr" anchorCtr="0">
            <a:spAutoFit/>
          </a:bodyPr>
          <a:lstStyle/>
          <a:p>
            <a:pPr marL="177800" marR="0" lvl="0" indent="-177800" algn="l" rtl="0">
              <a:lnSpc>
                <a:spcPct val="100000"/>
              </a:lnSpc>
              <a:spcBef>
                <a:spcPts val="0"/>
              </a:spcBef>
              <a:spcAft>
                <a:spcPts val="0"/>
              </a:spcAft>
              <a:buClr>
                <a:schemeClr val="dk1"/>
              </a:buClr>
              <a:buSzPts val="1600"/>
              <a:buFont typeface="Montserrat"/>
              <a:buChar char="●"/>
            </a:pPr>
            <a:r>
              <a:rPr lang="en-US" sz="1600" b="0" i="0" u="none" strike="noStrike" cap="none">
                <a:solidFill>
                  <a:schemeClr val="dk1"/>
                </a:solidFill>
                <a:latin typeface="Montserrat"/>
                <a:ea typeface="Montserrat"/>
                <a:cs typeface="Montserrat"/>
                <a:sym typeface="Montserrat"/>
              </a:rPr>
              <a:t>SAISD conducted a sealed bid process in late 2021/early 2022 to sell/exchange the Fox Tech baseball field.  </a:t>
            </a:r>
            <a:endParaRPr sz="1600" b="0" i="0" u="none" strike="noStrike" cap="none">
              <a:solidFill>
                <a:schemeClr val="dk1"/>
              </a:solidFill>
              <a:latin typeface="Montserrat"/>
              <a:ea typeface="Montserrat"/>
              <a:cs typeface="Montserrat"/>
              <a:sym typeface="Montserrat"/>
            </a:endParaRPr>
          </a:p>
          <a:p>
            <a:pPr marL="52070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Montserrat"/>
              <a:ea typeface="Montserrat"/>
              <a:cs typeface="Montserrat"/>
              <a:sym typeface="Montserrat"/>
            </a:endParaRPr>
          </a:p>
          <a:p>
            <a:pPr marL="177800" marR="0" lvl="0" indent="-177800" algn="l" rtl="0">
              <a:lnSpc>
                <a:spcPct val="100000"/>
              </a:lnSpc>
              <a:spcBef>
                <a:spcPts val="0"/>
              </a:spcBef>
              <a:spcAft>
                <a:spcPts val="0"/>
              </a:spcAft>
              <a:buClr>
                <a:schemeClr val="dk1"/>
              </a:buClr>
              <a:buSzPts val="1600"/>
              <a:buFont typeface="Montserrat"/>
              <a:buChar char="●"/>
            </a:pPr>
            <a:r>
              <a:rPr lang="en-US" sz="1600" b="0" i="0" u="none" strike="noStrike" cap="none">
                <a:solidFill>
                  <a:schemeClr val="dk1"/>
                </a:solidFill>
                <a:latin typeface="Montserrat"/>
                <a:ea typeface="Montserrat"/>
                <a:cs typeface="Montserrat"/>
                <a:sym typeface="Montserrat"/>
              </a:rPr>
              <a:t>Weston Urban submitted a bid to exchange its nearby land for SAISD’s Fox Tech baseball field. </a:t>
            </a:r>
            <a:endParaRPr sz="1600" b="0" i="0" u="none" strike="noStrike" cap="none">
              <a:solidFill>
                <a:schemeClr val="dk1"/>
              </a:solidFill>
              <a:latin typeface="Montserrat"/>
              <a:ea typeface="Montserrat"/>
              <a:cs typeface="Montserrat"/>
              <a:sym typeface="Montserrat"/>
            </a:endParaRPr>
          </a:p>
          <a:p>
            <a:pPr marL="52070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Montserrat"/>
              <a:ea typeface="Montserrat"/>
              <a:cs typeface="Montserrat"/>
              <a:sym typeface="Montserrat"/>
            </a:endParaRPr>
          </a:p>
          <a:p>
            <a:pPr marL="177800" marR="0" lvl="0" indent="-177800" algn="l" rtl="0">
              <a:lnSpc>
                <a:spcPct val="100000"/>
              </a:lnSpc>
              <a:spcBef>
                <a:spcPts val="0"/>
              </a:spcBef>
              <a:spcAft>
                <a:spcPts val="0"/>
              </a:spcAft>
              <a:buClr>
                <a:schemeClr val="dk1"/>
              </a:buClr>
              <a:buSzPts val="1600"/>
              <a:buFont typeface="Montserrat"/>
              <a:buChar char="●"/>
            </a:pPr>
            <a:r>
              <a:rPr lang="en-US" sz="1600" b="0" i="0" u="none" strike="noStrike" cap="none">
                <a:solidFill>
                  <a:schemeClr val="dk1"/>
                </a:solidFill>
                <a:latin typeface="Montserrat"/>
                <a:ea typeface="Montserrat"/>
                <a:cs typeface="Montserrat"/>
                <a:sym typeface="Montserrat"/>
              </a:rPr>
              <a:t>I</a:t>
            </a:r>
            <a:r>
              <a:rPr lang="en-US" sz="1600" b="0" i="0" u="none" strike="noStrike" cap="none">
                <a:solidFill>
                  <a:schemeClr val="dk1"/>
                </a:solidFill>
                <a:highlight>
                  <a:schemeClr val="lt1"/>
                </a:highlight>
                <a:latin typeface="Montserrat"/>
                <a:ea typeface="Montserrat"/>
                <a:cs typeface="Montserrat"/>
                <a:sym typeface="Montserrat"/>
              </a:rPr>
              <a:t>ssues in the negotiation related to soil remediation of Weston Urban’s land and indemnity (among other issues) resulted in a withdrawal from the negotiation by Weston Urban. </a:t>
            </a:r>
            <a:r>
              <a:rPr lang="en-US" sz="1600" b="0" i="0" u="none" strike="noStrike" cap="none">
                <a:solidFill>
                  <a:schemeClr val="dk1"/>
                </a:solidFill>
                <a:highlight>
                  <a:srgbClr val="FFFF00"/>
                </a:highlight>
                <a:latin typeface="Montserrat"/>
                <a:ea typeface="Montserrat"/>
                <a:cs typeface="Montserrat"/>
                <a:sym typeface="Montserrat"/>
              </a:rPr>
              <a:t> </a:t>
            </a:r>
            <a:endParaRPr sz="16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Montserrat Medium"/>
              <a:ea typeface="Montserrat Medium"/>
              <a:cs typeface="Montserrat Medium"/>
              <a:sym typeface="Montserrat Medium"/>
            </a:endParaRPr>
          </a:p>
        </p:txBody>
      </p:sp>
      <p:sp>
        <p:nvSpPr>
          <p:cNvPr id="102" name="Google Shape;102;p15"/>
          <p:cNvSpPr/>
          <p:nvPr/>
        </p:nvSpPr>
        <p:spPr>
          <a:xfrm>
            <a:off x="-57150" y="918225"/>
            <a:ext cx="1495200" cy="384900"/>
          </a:xfrm>
          <a:prstGeom prst="roundRect">
            <a:avLst>
              <a:gd name="adj" fmla="val 16667"/>
            </a:avLst>
          </a:prstGeom>
          <a:solidFill>
            <a:srgbClr val="042D81"/>
          </a:solidFill>
          <a:ln w="9525" cap="flat" cmpd="sng">
            <a:solidFill>
              <a:schemeClr val="dk2"/>
            </a:solidFill>
            <a:prstDash val="solid"/>
            <a:round/>
            <a:headEnd type="none" w="sm" len="sm"/>
            <a:tailEnd type="none" w="sm" len="sm"/>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700" b="1" i="0" u="none" strike="noStrike" cap="none">
                <a:solidFill>
                  <a:schemeClr val="lt1"/>
                </a:solidFill>
                <a:latin typeface="Montserrat"/>
                <a:ea typeface="Montserrat"/>
                <a:cs typeface="Montserrat"/>
                <a:sym typeface="Montserrat"/>
              </a:rPr>
              <a:t>2021-2022</a:t>
            </a:r>
            <a:endParaRPr sz="1700" b="1" i="0" u="none" strike="noStrike" cap="none">
              <a:solidFill>
                <a:schemeClr val="lt1"/>
              </a:solidFill>
              <a:latin typeface="Montserrat"/>
              <a:ea typeface="Montserrat"/>
              <a:cs typeface="Montserrat"/>
              <a:sym typeface="Montserrat"/>
            </a:endParaRPr>
          </a:p>
        </p:txBody>
      </p:sp>
      <p:sp>
        <p:nvSpPr>
          <p:cNvPr id="103" name="Google Shape;103;p15"/>
          <p:cNvSpPr txBox="1">
            <a:spLocks noGrp="1"/>
          </p:cNvSpPr>
          <p:nvPr>
            <p:ph type="sldNum" idx="12"/>
          </p:nvPr>
        </p:nvSpPr>
        <p:spPr>
          <a:xfrm>
            <a:off x="4345357" y="4933950"/>
            <a:ext cx="324000" cy="115500"/>
          </a:xfrm>
          <a:prstGeom prst="rect">
            <a:avLst/>
          </a:prstGeom>
          <a:noFill/>
          <a:ln>
            <a:noFill/>
          </a:ln>
        </p:spPr>
        <p:txBody>
          <a:bodyPr spcFirstLastPara="1" wrap="square" lIns="19050" tIns="19050" rIns="19050" bIns="19050" anchor="t" anchorCtr="0">
            <a:spAutoFit/>
          </a:bodyPr>
          <a:lstStyle/>
          <a:p>
            <a:pPr marL="0" lvl="0" indent="0" algn="ctr" rtl="0">
              <a:lnSpc>
                <a:spcPct val="100000"/>
              </a:lnSpc>
              <a:spcBef>
                <a:spcPts val="0"/>
              </a:spcBef>
              <a:spcAft>
                <a:spcPts val="0"/>
              </a:spcAft>
              <a:buClr>
                <a:srgbClr val="253667"/>
              </a:buClr>
              <a:buSzPts val="900"/>
              <a:buFont typeface="Montserrat SemiBold"/>
              <a:buNone/>
            </a:pPr>
            <a:fld id="{00000000-1234-1234-1234-123412341234}" type="slidenum">
              <a:rPr lang="en-US" sz="500"/>
              <a:t>6</a:t>
            </a:fld>
            <a:endParaRPr sz="5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6"/>
          <p:cNvSpPr txBox="1">
            <a:spLocks noGrp="1"/>
          </p:cNvSpPr>
          <p:nvPr>
            <p:ph type="body" idx="1"/>
          </p:nvPr>
        </p:nvSpPr>
        <p:spPr>
          <a:xfrm>
            <a:off x="606476" y="312173"/>
            <a:ext cx="7931100" cy="392400"/>
          </a:xfrm>
          <a:prstGeom prst="rect">
            <a:avLst/>
          </a:prstGeom>
          <a:noFill/>
          <a:ln>
            <a:noFill/>
          </a:ln>
        </p:spPr>
        <p:txBody>
          <a:bodyPr spcFirstLastPara="1" wrap="square" lIns="19050" tIns="19050" rIns="19050" bIns="19050" anchor="ctr" anchorCtr="0">
            <a:spAutoFit/>
          </a:bodyPr>
          <a:lstStyle/>
          <a:p>
            <a:pPr marL="0" lvl="0" indent="0" algn="l" rtl="0">
              <a:lnSpc>
                <a:spcPct val="100000"/>
              </a:lnSpc>
              <a:spcBef>
                <a:spcPts val="0"/>
              </a:spcBef>
              <a:spcAft>
                <a:spcPts val="0"/>
              </a:spcAft>
              <a:buClr>
                <a:srgbClr val="253667"/>
              </a:buClr>
              <a:buSzPts val="2300"/>
              <a:buFont typeface="Montserrat"/>
              <a:buNone/>
            </a:pPr>
            <a:r>
              <a:rPr lang="en-US"/>
              <a:t>Initial Proposal to Acquire </a:t>
            </a:r>
            <a:endParaRPr/>
          </a:p>
        </p:txBody>
      </p:sp>
      <p:sp>
        <p:nvSpPr>
          <p:cNvPr id="109" name="Google Shape;109;p16"/>
          <p:cNvSpPr txBox="1"/>
          <p:nvPr/>
        </p:nvSpPr>
        <p:spPr>
          <a:xfrm>
            <a:off x="1661554" y="918225"/>
            <a:ext cx="7131300" cy="2747400"/>
          </a:xfrm>
          <a:prstGeom prst="rect">
            <a:avLst/>
          </a:prstGeom>
          <a:noFill/>
          <a:ln>
            <a:noFill/>
          </a:ln>
        </p:spPr>
        <p:txBody>
          <a:bodyPr spcFirstLastPara="1" wrap="square" lIns="19050" tIns="19050" rIns="19050" bIns="19050" anchor="ctr" anchorCtr="0">
            <a:spAutoFit/>
          </a:bodyPr>
          <a:lstStyle/>
          <a:p>
            <a:pPr marL="177800" marR="0" lvl="0" indent="-177800" algn="l" rtl="0">
              <a:lnSpc>
                <a:spcPct val="100000"/>
              </a:lnSpc>
              <a:spcBef>
                <a:spcPts val="0"/>
              </a:spcBef>
              <a:spcAft>
                <a:spcPts val="0"/>
              </a:spcAft>
              <a:buClr>
                <a:schemeClr val="dk1"/>
              </a:buClr>
              <a:buSzPts val="1600"/>
              <a:buFont typeface="Montserrat"/>
              <a:buChar char="●"/>
            </a:pPr>
            <a:r>
              <a:rPr lang="en-US" sz="1600" b="0" i="0" u="none" strike="noStrike" cap="none">
                <a:solidFill>
                  <a:schemeClr val="dk1"/>
                </a:solidFill>
                <a:latin typeface="Montserrat"/>
                <a:ea typeface="Montserrat"/>
                <a:cs typeface="Montserrat"/>
                <a:sym typeface="Montserrat"/>
              </a:rPr>
              <a:t>The purpose of the proposed acquisition was to build a new Pre-K-5 elementary.</a:t>
            </a:r>
            <a:endParaRPr sz="1600" b="0" i="0" u="none" strike="noStrike" cap="none">
              <a:solidFill>
                <a:schemeClr val="dk1"/>
              </a:solidFill>
              <a:latin typeface="Montserrat"/>
              <a:ea typeface="Montserrat"/>
              <a:cs typeface="Montserrat"/>
              <a:sym typeface="Montserrat"/>
            </a:endParaRPr>
          </a:p>
          <a:p>
            <a:pPr marL="52070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Montserrat"/>
              <a:ea typeface="Montserrat"/>
              <a:cs typeface="Montserrat"/>
              <a:sym typeface="Montserrat"/>
            </a:endParaRPr>
          </a:p>
          <a:p>
            <a:pPr marL="177800" marR="0" lvl="0" indent="-177800" algn="l" rtl="0">
              <a:lnSpc>
                <a:spcPct val="100000"/>
              </a:lnSpc>
              <a:spcBef>
                <a:spcPts val="0"/>
              </a:spcBef>
              <a:spcAft>
                <a:spcPts val="0"/>
              </a:spcAft>
              <a:buClr>
                <a:schemeClr val="dk1"/>
              </a:buClr>
              <a:buSzPts val="1600"/>
              <a:buFont typeface="Montserrat"/>
              <a:buChar char="●"/>
            </a:pPr>
            <a:r>
              <a:rPr lang="en-US" sz="1600" b="0" i="0" u="none" strike="noStrike" cap="none">
                <a:solidFill>
                  <a:schemeClr val="dk1"/>
                </a:solidFill>
                <a:latin typeface="Montserrat"/>
                <a:ea typeface="Montserrat"/>
                <a:cs typeface="Montserrat"/>
                <a:sym typeface="Montserrat"/>
              </a:rPr>
              <a:t>The new elementary would allow the Advanced Learning Academy (ALA) to consolidate Pre-K through 3 grades (currently on Euclid Avenue) and 4 - 5 grades (currently on the Fox Tech campus) into one building.</a:t>
            </a:r>
            <a:endParaRPr sz="1600" b="0" i="0" u="none" strike="noStrike" cap="none">
              <a:solidFill>
                <a:schemeClr val="dk1"/>
              </a:solidFill>
              <a:latin typeface="Montserrat"/>
              <a:ea typeface="Montserrat"/>
              <a:cs typeface="Montserrat"/>
              <a:sym typeface="Montserrat"/>
            </a:endParaRPr>
          </a:p>
          <a:p>
            <a:pPr marL="52070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Montserrat"/>
              <a:ea typeface="Montserrat"/>
              <a:cs typeface="Montserrat"/>
              <a:sym typeface="Montserrat"/>
            </a:endParaRPr>
          </a:p>
          <a:p>
            <a:pPr marL="177800" marR="0" lvl="0" indent="-177800" algn="l" rtl="0">
              <a:lnSpc>
                <a:spcPct val="100000"/>
              </a:lnSpc>
              <a:spcBef>
                <a:spcPts val="0"/>
              </a:spcBef>
              <a:spcAft>
                <a:spcPts val="0"/>
              </a:spcAft>
              <a:buClr>
                <a:schemeClr val="dk1"/>
              </a:buClr>
              <a:buSzPts val="1600"/>
              <a:buFont typeface="Montserrat"/>
              <a:buChar char="●"/>
            </a:pPr>
            <a:r>
              <a:rPr lang="en-US" sz="1600" b="0" i="0" u="none" strike="noStrike" cap="none">
                <a:solidFill>
                  <a:schemeClr val="dk1"/>
                </a:solidFill>
                <a:latin typeface="Montserrat"/>
                <a:ea typeface="Montserrat"/>
                <a:cs typeface="Montserrat"/>
                <a:sym typeface="Montserrat"/>
              </a:rPr>
              <a:t>The proposed site would have been the property adjacent to the Quincy building.</a:t>
            </a:r>
            <a:endParaRPr sz="16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Montserrat Medium"/>
              <a:ea typeface="Montserrat Medium"/>
              <a:cs typeface="Montserrat Medium"/>
              <a:sym typeface="Montserrat Medium"/>
            </a:endParaRPr>
          </a:p>
        </p:txBody>
      </p:sp>
      <p:sp>
        <p:nvSpPr>
          <p:cNvPr id="110" name="Google Shape;110;p16"/>
          <p:cNvSpPr/>
          <p:nvPr/>
        </p:nvSpPr>
        <p:spPr>
          <a:xfrm>
            <a:off x="-57150" y="918225"/>
            <a:ext cx="1495200" cy="384900"/>
          </a:xfrm>
          <a:prstGeom prst="roundRect">
            <a:avLst>
              <a:gd name="adj" fmla="val 16667"/>
            </a:avLst>
          </a:prstGeom>
          <a:solidFill>
            <a:srgbClr val="042D81"/>
          </a:solidFill>
          <a:ln w="9525" cap="flat" cmpd="sng">
            <a:solidFill>
              <a:schemeClr val="dk2"/>
            </a:solidFill>
            <a:prstDash val="solid"/>
            <a:round/>
            <a:headEnd type="none" w="sm" len="sm"/>
            <a:tailEnd type="none" w="sm" len="sm"/>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700" b="1" i="0" u="none" strike="noStrike" cap="none">
                <a:solidFill>
                  <a:schemeClr val="lt1"/>
                </a:solidFill>
                <a:latin typeface="Montserrat"/>
                <a:ea typeface="Montserrat"/>
                <a:cs typeface="Montserrat"/>
                <a:sym typeface="Montserrat"/>
              </a:rPr>
              <a:t>2021-2022</a:t>
            </a:r>
            <a:endParaRPr sz="1700" b="1" i="0" u="none" strike="noStrike" cap="none">
              <a:solidFill>
                <a:schemeClr val="lt1"/>
              </a:solidFill>
              <a:latin typeface="Montserrat"/>
              <a:ea typeface="Montserrat"/>
              <a:cs typeface="Montserrat"/>
              <a:sym typeface="Montserrat"/>
            </a:endParaRPr>
          </a:p>
        </p:txBody>
      </p:sp>
      <p:sp>
        <p:nvSpPr>
          <p:cNvPr id="111" name="Google Shape;111;p16"/>
          <p:cNvSpPr txBox="1">
            <a:spLocks noGrp="1"/>
          </p:cNvSpPr>
          <p:nvPr>
            <p:ph type="sldNum" idx="12"/>
          </p:nvPr>
        </p:nvSpPr>
        <p:spPr>
          <a:xfrm>
            <a:off x="4231053" y="4933950"/>
            <a:ext cx="557400" cy="115500"/>
          </a:xfrm>
          <a:prstGeom prst="rect">
            <a:avLst/>
          </a:prstGeom>
          <a:noFill/>
          <a:ln>
            <a:noFill/>
          </a:ln>
        </p:spPr>
        <p:txBody>
          <a:bodyPr spcFirstLastPara="1" wrap="square" lIns="19050" tIns="19050" rIns="19050" bIns="19050" anchor="t" anchorCtr="0">
            <a:spAutoFit/>
          </a:bodyPr>
          <a:lstStyle/>
          <a:p>
            <a:pPr marL="0" lvl="0" indent="0" algn="ctr" rtl="0">
              <a:lnSpc>
                <a:spcPct val="100000"/>
              </a:lnSpc>
              <a:spcBef>
                <a:spcPts val="0"/>
              </a:spcBef>
              <a:spcAft>
                <a:spcPts val="0"/>
              </a:spcAft>
              <a:buClr>
                <a:srgbClr val="253667"/>
              </a:buClr>
              <a:buSzPts val="900"/>
              <a:buFont typeface="Montserrat SemiBold"/>
              <a:buNone/>
            </a:pPr>
            <a:fld id="{00000000-1234-1234-1234-123412341234}" type="slidenum">
              <a:rPr lang="en-US" sz="500"/>
              <a:t>7</a:t>
            </a:fld>
            <a:endParaRPr sz="5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7"/>
          <p:cNvSpPr txBox="1">
            <a:spLocks noGrp="1"/>
          </p:cNvSpPr>
          <p:nvPr>
            <p:ph type="body" idx="1"/>
          </p:nvPr>
        </p:nvSpPr>
        <p:spPr>
          <a:xfrm>
            <a:off x="606476" y="312173"/>
            <a:ext cx="7931100" cy="392400"/>
          </a:xfrm>
          <a:prstGeom prst="rect">
            <a:avLst/>
          </a:prstGeom>
          <a:noFill/>
          <a:ln>
            <a:noFill/>
          </a:ln>
        </p:spPr>
        <p:txBody>
          <a:bodyPr spcFirstLastPara="1" wrap="square" lIns="19050" tIns="19050" rIns="19050" bIns="19050" anchor="ctr" anchorCtr="0">
            <a:spAutoFit/>
          </a:bodyPr>
          <a:lstStyle/>
          <a:p>
            <a:pPr marL="0" lvl="0" indent="0" algn="l" rtl="0">
              <a:lnSpc>
                <a:spcPct val="100000"/>
              </a:lnSpc>
              <a:spcBef>
                <a:spcPts val="0"/>
              </a:spcBef>
              <a:spcAft>
                <a:spcPts val="0"/>
              </a:spcAft>
              <a:buClr>
                <a:srgbClr val="253667"/>
              </a:buClr>
              <a:buSzPts val="2300"/>
              <a:buFont typeface="Montserrat"/>
              <a:buNone/>
            </a:pPr>
            <a:r>
              <a:rPr lang="en-US"/>
              <a:t>Initial Proposal to Acquire </a:t>
            </a:r>
            <a:endParaRPr/>
          </a:p>
        </p:txBody>
      </p:sp>
      <p:sp>
        <p:nvSpPr>
          <p:cNvPr id="117" name="Google Shape;117;p17"/>
          <p:cNvSpPr/>
          <p:nvPr/>
        </p:nvSpPr>
        <p:spPr>
          <a:xfrm>
            <a:off x="-57150" y="918225"/>
            <a:ext cx="1495200" cy="384900"/>
          </a:xfrm>
          <a:prstGeom prst="roundRect">
            <a:avLst>
              <a:gd name="adj" fmla="val 16667"/>
            </a:avLst>
          </a:prstGeom>
          <a:solidFill>
            <a:srgbClr val="042D81"/>
          </a:solidFill>
          <a:ln w="9525" cap="flat" cmpd="sng">
            <a:solidFill>
              <a:schemeClr val="dk2"/>
            </a:solidFill>
            <a:prstDash val="solid"/>
            <a:round/>
            <a:headEnd type="none" w="sm" len="sm"/>
            <a:tailEnd type="none" w="sm" len="sm"/>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700" b="1" i="0" u="none" strike="noStrike" cap="none">
                <a:solidFill>
                  <a:schemeClr val="lt1"/>
                </a:solidFill>
                <a:latin typeface="Montserrat"/>
                <a:ea typeface="Montserrat"/>
                <a:cs typeface="Montserrat"/>
                <a:sym typeface="Montserrat"/>
              </a:rPr>
              <a:t>2021-2022</a:t>
            </a:r>
            <a:endParaRPr sz="1700" b="1" i="0" u="none" strike="noStrike" cap="none">
              <a:solidFill>
                <a:schemeClr val="lt1"/>
              </a:solidFill>
              <a:latin typeface="Montserrat"/>
              <a:ea typeface="Montserrat"/>
              <a:cs typeface="Montserrat"/>
              <a:sym typeface="Montserrat"/>
            </a:endParaRPr>
          </a:p>
        </p:txBody>
      </p:sp>
      <p:pic>
        <p:nvPicPr>
          <p:cNvPr id="118" name="Google Shape;118;p17"/>
          <p:cNvPicPr preferRelativeResize="0"/>
          <p:nvPr/>
        </p:nvPicPr>
        <p:blipFill rotWithShape="1">
          <a:blip r:embed="rId3">
            <a:alphaModFix/>
          </a:blip>
          <a:srcRect/>
          <a:stretch/>
        </p:blipFill>
        <p:spPr>
          <a:xfrm>
            <a:off x="1694597" y="774628"/>
            <a:ext cx="6407859" cy="4105434"/>
          </a:xfrm>
          <a:prstGeom prst="rect">
            <a:avLst/>
          </a:prstGeom>
          <a:noFill/>
          <a:ln>
            <a:noFill/>
          </a:ln>
        </p:spPr>
      </p:pic>
      <p:sp>
        <p:nvSpPr>
          <p:cNvPr id="119" name="Google Shape;119;p17"/>
          <p:cNvSpPr txBox="1">
            <a:spLocks noGrp="1"/>
          </p:cNvSpPr>
          <p:nvPr>
            <p:ph type="sldNum" idx="12"/>
          </p:nvPr>
        </p:nvSpPr>
        <p:spPr>
          <a:xfrm>
            <a:off x="4231054" y="4933950"/>
            <a:ext cx="494700" cy="115500"/>
          </a:xfrm>
          <a:prstGeom prst="rect">
            <a:avLst/>
          </a:prstGeom>
          <a:noFill/>
          <a:ln>
            <a:noFill/>
          </a:ln>
        </p:spPr>
        <p:txBody>
          <a:bodyPr spcFirstLastPara="1" wrap="square" lIns="19050" tIns="19050" rIns="19050" bIns="19050" anchor="t" anchorCtr="0">
            <a:spAutoFit/>
          </a:bodyPr>
          <a:lstStyle/>
          <a:p>
            <a:pPr marL="0" lvl="0" indent="0" algn="ctr" rtl="0">
              <a:lnSpc>
                <a:spcPct val="100000"/>
              </a:lnSpc>
              <a:spcBef>
                <a:spcPts val="0"/>
              </a:spcBef>
              <a:spcAft>
                <a:spcPts val="0"/>
              </a:spcAft>
              <a:buClr>
                <a:srgbClr val="253667"/>
              </a:buClr>
              <a:buSzPts val="900"/>
              <a:buFont typeface="Montserrat SemiBold"/>
              <a:buNone/>
            </a:pPr>
            <a:fld id="{00000000-1234-1234-1234-123412341234}" type="slidenum">
              <a:rPr lang="en-US" sz="500"/>
              <a:t>8</a:t>
            </a:fld>
            <a:endParaRPr sz="5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8"/>
          <p:cNvSpPr txBox="1">
            <a:spLocks noGrp="1"/>
          </p:cNvSpPr>
          <p:nvPr>
            <p:ph type="body" idx="1"/>
          </p:nvPr>
        </p:nvSpPr>
        <p:spPr>
          <a:xfrm>
            <a:off x="606476" y="312173"/>
            <a:ext cx="7931100" cy="392400"/>
          </a:xfrm>
          <a:prstGeom prst="rect">
            <a:avLst/>
          </a:prstGeom>
          <a:noFill/>
          <a:ln>
            <a:noFill/>
          </a:ln>
        </p:spPr>
        <p:txBody>
          <a:bodyPr spcFirstLastPara="1" wrap="square" lIns="19050" tIns="19050" rIns="19050" bIns="19050" anchor="ctr" anchorCtr="0">
            <a:spAutoFit/>
          </a:bodyPr>
          <a:lstStyle/>
          <a:p>
            <a:pPr marL="0" lvl="0" indent="0" algn="l" rtl="0">
              <a:lnSpc>
                <a:spcPct val="100000"/>
              </a:lnSpc>
              <a:spcBef>
                <a:spcPts val="0"/>
              </a:spcBef>
              <a:spcAft>
                <a:spcPts val="0"/>
              </a:spcAft>
              <a:buClr>
                <a:srgbClr val="253667"/>
              </a:buClr>
              <a:buSzPts val="2300"/>
              <a:buFont typeface="Montserrat"/>
              <a:buNone/>
            </a:pPr>
            <a:r>
              <a:rPr lang="en-US"/>
              <a:t>Initial Proposal to Acquire </a:t>
            </a:r>
            <a:endParaRPr/>
          </a:p>
        </p:txBody>
      </p:sp>
      <p:sp>
        <p:nvSpPr>
          <p:cNvPr id="125" name="Google Shape;125;p18"/>
          <p:cNvSpPr/>
          <p:nvPr/>
        </p:nvSpPr>
        <p:spPr>
          <a:xfrm>
            <a:off x="-57150" y="918225"/>
            <a:ext cx="1495200" cy="384900"/>
          </a:xfrm>
          <a:prstGeom prst="roundRect">
            <a:avLst>
              <a:gd name="adj" fmla="val 16667"/>
            </a:avLst>
          </a:prstGeom>
          <a:solidFill>
            <a:srgbClr val="042D81"/>
          </a:solidFill>
          <a:ln w="9525" cap="flat" cmpd="sng">
            <a:solidFill>
              <a:schemeClr val="dk2"/>
            </a:solidFill>
            <a:prstDash val="solid"/>
            <a:round/>
            <a:headEnd type="none" w="sm" len="sm"/>
            <a:tailEnd type="none" w="sm" len="sm"/>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700" b="1" i="0" u="none" strike="noStrike" cap="none">
                <a:solidFill>
                  <a:schemeClr val="lt1"/>
                </a:solidFill>
                <a:latin typeface="Montserrat"/>
                <a:ea typeface="Montserrat"/>
                <a:cs typeface="Montserrat"/>
                <a:sym typeface="Montserrat"/>
              </a:rPr>
              <a:t>2021-2022</a:t>
            </a:r>
            <a:endParaRPr sz="1700" b="1" i="0" u="none" strike="noStrike" cap="none">
              <a:solidFill>
                <a:schemeClr val="lt1"/>
              </a:solidFill>
              <a:latin typeface="Montserrat"/>
              <a:ea typeface="Montserrat"/>
              <a:cs typeface="Montserrat"/>
              <a:sym typeface="Montserrat"/>
            </a:endParaRPr>
          </a:p>
        </p:txBody>
      </p:sp>
      <p:pic>
        <p:nvPicPr>
          <p:cNvPr id="126" name="Google Shape;126;p18"/>
          <p:cNvPicPr preferRelativeResize="0"/>
          <p:nvPr/>
        </p:nvPicPr>
        <p:blipFill rotWithShape="1">
          <a:blip r:embed="rId3">
            <a:alphaModFix/>
          </a:blip>
          <a:srcRect/>
          <a:stretch/>
        </p:blipFill>
        <p:spPr>
          <a:xfrm>
            <a:off x="1656066" y="793734"/>
            <a:ext cx="6244117" cy="4061522"/>
          </a:xfrm>
          <a:prstGeom prst="rect">
            <a:avLst/>
          </a:prstGeom>
          <a:noFill/>
          <a:ln>
            <a:noFill/>
          </a:ln>
        </p:spPr>
      </p:pic>
      <p:sp>
        <p:nvSpPr>
          <p:cNvPr id="127" name="Google Shape;127;p18"/>
          <p:cNvSpPr txBox="1">
            <a:spLocks noGrp="1"/>
          </p:cNvSpPr>
          <p:nvPr>
            <p:ph type="sldNum" idx="12"/>
          </p:nvPr>
        </p:nvSpPr>
        <p:spPr>
          <a:xfrm>
            <a:off x="4259630" y="4933950"/>
            <a:ext cx="458700" cy="115500"/>
          </a:xfrm>
          <a:prstGeom prst="rect">
            <a:avLst/>
          </a:prstGeom>
          <a:noFill/>
          <a:ln>
            <a:noFill/>
          </a:ln>
        </p:spPr>
        <p:txBody>
          <a:bodyPr spcFirstLastPara="1" wrap="square" lIns="19050" tIns="19050" rIns="19050" bIns="19050" anchor="t" anchorCtr="0">
            <a:spAutoFit/>
          </a:bodyPr>
          <a:lstStyle/>
          <a:p>
            <a:pPr marL="0" lvl="0" indent="0" algn="ctr" rtl="0">
              <a:lnSpc>
                <a:spcPct val="100000"/>
              </a:lnSpc>
              <a:spcBef>
                <a:spcPts val="0"/>
              </a:spcBef>
              <a:spcAft>
                <a:spcPts val="0"/>
              </a:spcAft>
              <a:buClr>
                <a:srgbClr val="253667"/>
              </a:buClr>
              <a:buSzPts val="900"/>
              <a:buFont typeface="Montserrat SemiBold"/>
              <a:buNone/>
            </a:pPr>
            <a:fld id="{00000000-1234-1234-1234-123412341234}" type="slidenum">
              <a:rPr lang="en-US" sz="500"/>
              <a:t>9</a:t>
            </a:fld>
            <a:endParaRPr sz="500"/>
          </a:p>
        </p:txBody>
      </p:sp>
    </p:spTree>
  </p:cSld>
  <p:clrMapOvr>
    <a:masterClrMapping/>
  </p:clrMapOvr>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2484</Words>
  <Application>Microsoft Macintosh PowerPoint</Application>
  <PresentationFormat>On-screen Show (16:9)</PresentationFormat>
  <Paragraphs>281</Paragraphs>
  <Slides>26</Slides>
  <Notes>26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Arial</vt:lpstr>
      <vt:lpstr>Calibri</vt:lpstr>
      <vt:lpstr>Helvetica Neue</vt:lpstr>
      <vt:lpstr>Montserrat</vt:lpstr>
      <vt:lpstr>Montserrat ExtraBold</vt:lpstr>
      <vt:lpstr>Montserrat Medium</vt:lpstr>
      <vt:lpstr>Montserrat SemiBold</vt:lpstr>
      <vt:lpstr>Rockwell</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Collins, Joshua</cp:lastModifiedBy>
  <cp:revision>1</cp:revision>
  <dcterms:modified xsi:type="dcterms:W3CDTF">2024-11-23T18:28:34Z</dcterms:modified>
</cp:coreProperties>
</file>